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Masters/slideMaster6.xml" ContentType="application/vnd.openxmlformats-officedocument.presentationml.slideMaster+xml"/>
  <Override PartName="/ppt/theme/theme8.xml" ContentType="application/vnd.openxmlformats-officedocument.theme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Masters/slideMaster7.xml" ContentType="application/vnd.openxmlformats-officedocument.presentationml.slideMaster+xml"/>
  <Override PartName="/ppt/theme/theme9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bookmarkIdSeed="2">
  <p:sldMasterIdLst>
    <p:sldMasterId id="2147483651" r:id="rId1"/>
    <p:sldMasterId id="2147483753" r:id="rId2"/>
    <p:sldMasterId id="2147483758" r:id="rId3"/>
    <p:sldMasterId id="2147483763" r:id="rId4"/>
    <p:sldMasterId id="2147483768" r:id="rId5"/>
    <p:sldMasterId id="2147483773" r:id="rId6"/>
    <p:sldMasterId id="2147483749" r:id="rId7"/>
  </p:sldMasterIdLst>
  <p:notesMasterIdLst>
    <p:notesMasterId r:id="rId35"/>
  </p:notesMasterIdLst>
  <p:handoutMasterIdLst>
    <p:handoutMasterId r:id="rId36"/>
  </p:handoutMasterIdLst>
  <p:sldIdLst>
    <p:sldId id="256" r:id="rId8"/>
    <p:sldId id="285" r:id="rId9"/>
    <p:sldId id="286" r:id="rId10"/>
    <p:sldId id="287" r:id="rId11"/>
    <p:sldId id="288" r:id="rId12"/>
    <p:sldId id="290" r:id="rId13"/>
    <p:sldId id="291" r:id="rId14"/>
    <p:sldId id="297" r:id="rId15"/>
    <p:sldId id="298" r:id="rId16"/>
    <p:sldId id="299" r:id="rId17"/>
    <p:sldId id="289" r:id="rId18"/>
    <p:sldId id="293" r:id="rId19"/>
    <p:sldId id="303" r:id="rId20"/>
    <p:sldId id="300" r:id="rId21"/>
    <p:sldId id="294" r:id="rId22"/>
    <p:sldId id="301" r:id="rId23"/>
    <p:sldId id="284" r:id="rId24"/>
    <p:sldId id="304" r:id="rId25"/>
    <p:sldId id="305" r:id="rId26"/>
    <p:sldId id="274" r:id="rId27"/>
    <p:sldId id="276" r:id="rId28"/>
    <p:sldId id="277" r:id="rId29"/>
    <p:sldId id="278" r:id="rId30"/>
    <p:sldId id="307" r:id="rId31"/>
    <p:sldId id="302" r:id="rId32"/>
    <p:sldId id="295" r:id="rId33"/>
    <p:sldId id="296" r:id="rId3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  <p:clrMru>
    <a:srgbClr val="006600"/>
    <a:srgbClr val="DDDDDD"/>
    <a:srgbClr val="5F5F5F"/>
    <a:srgbClr val="AC862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323" autoAdjust="0"/>
  </p:normalViewPr>
  <p:slideViewPr>
    <p:cSldViewPr>
      <p:cViewPr varScale="1">
        <p:scale>
          <a:sx n="62" d="100"/>
          <a:sy n="62" d="100"/>
        </p:scale>
        <p:origin x="-1512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892" y="-10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9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34" Type="http://schemas.openxmlformats.org/officeDocument/2006/relationships/slide" Target="slides/slide27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CODE\msvs\projects\face-gesture-api\HeadMovement\research\kepaf\sta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u-HU"/>
  <c:style val="35"/>
  <c:chart>
    <c:plotArea>
      <c:layout/>
      <c:barChart>
        <c:barDir val="col"/>
        <c:grouping val="clustered"/>
        <c:ser>
          <c:idx val="2"/>
          <c:order val="0"/>
          <c:tx>
            <c:strRef>
              <c:f>Munka1!$A$16</c:f>
              <c:strCache>
                <c:ptCount val="1"/>
                <c:pt idx="0">
                  <c:v>5 db</c:v>
                </c:pt>
              </c:strCache>
            </c:strRef>
          </c:tx>
          <c:dLbls>
            <c:numFmt formatCode="#,##0" sourceLinked="0"/>
            <c:txPr>
              <a:bodyPr/>
              <a:lstStyle/>
              <a:p>
                <a:pPr>
                  <a:defRPr sz="1400"/>
                </a:pPr>
                <a:endParaRPr lang="hu-HU"/>
              </a:p>
            </c:txPr>
            <c:dLblPos val="inEnd"/>
            <c:showVal val="1"/>
          </c:dLbls>
          <c:val>
            <c:numRef>
              <c:f>Munka1!$B$21:$D$21</c:f>
              <c:numCache>
                <c:formatCode>0.0000</c:formatCode>
                <c:ptCount val="3"/>
                <c:pt idx="0">
                  <c:v>42.436120000000003</c:v>
                </c:pt>
                <c:pt idx="1">
                  <c:v>27.398800000000001</c:v>
                </c:pt>
                <c:pt idx="2">
                  <c:v>10.382000000000026</c:v>
                </c:pt>
              </c:numCache>
            </c:numRef>
          </c:val>
        </c:ser>
        <c:ser>
          <c:idx val="1"/>
          <c:order val="1"/>
          <c:tx>
            <c:strRef>
              <c:f>Munka1!$A$9</c:f>
              <c:strCache>
                <c:ptCount val="1"/>
                <c:pt idx="0">
                  <c:v>10 db</c:v>
                </c:pt>
              </c:strCache>
            </c:strRef>
          </c:tx>
          <c:dLbls>
            <c:numFmt formatCode="#,##0" sourceLinked="0"/>
            <c:txPr>
              <a:bodyPr/>
              <a:lstStyle/>
              <a:p>
                <a:pPr>
                  <a:defRPr sz="1400"/>
                </a:pPr>
                <a:endParaRPr lang="hu-HU"/>
              </a:p>
            </c:txPr>
            <c:dLblPos val="inEnd"/>
            <c:showVal val="1"/>
          </c:dLbls>
          <c:val>
            <c:numRef>
              <c:f>Munka1!$B$14:$D$14</c:f>
              <c:numCache>
                <c:formatCode>0.0000</c:formatCode>
                <c:ptCount val="3"/>
                <c:pt idx="0">
                  <c:v>42.715760000000003</c:v>
                </c:pt>
                <c:pt idx="1">
                  <c:v>32.359459999999999</c:v>
                </c:pt>
                <c:pt idx="2">
                  <c:v>8.7906180000000003</c:v>
                </c:pt>
              </c:numCache>
            </c:numRef>
          </c:val>
        </c:ser>
        <c:ser>
          <c:idx val="0"/>
          <c:order val="2"/>
          <c:tx>
            <c:strRef>
              <c:f>Munka1!$A$2</c:f>
              <c:strCache>
                <c:ptCount val="1"/>
                <c:pt idx="0">
                  <c:v>15 db</c:v>
                </c:pt>
              </c:strCache>
            </c:strRef>
          </c:tx>
          <c:dLbls>
            <c:numFmt formatCode="#,##0" sourceLinked="0"/>
            <c:txPr>
              <a:bodyPr/>
              <a:lstStyle/>
              <a:p>
                <a:pPr>
                  <a:defRPr sz="1400"/>
                </a:pPr>
                <a:endParaRPr lang="hu-HU"/>
              </a:p>
            </c:txPr>
            <c:dLblPos val="inEnd"/>
            <c:showVal val="1"/>
          </c:dLbls>
          <c:cat>
            <c:strRef>
              <c:f>Munka1!$B$1:$D$1</c:f>
              <c:strCache>
                <c:ptCount val="3"/>
                <c:pt idx="0">
                  <c:v>Fejrázás</c:v>
                </c:pt>
                <c:pt idx="1">
                  <c:v>Bólintás</c:v>
                </c:pt>
                <c:pt idx="2">
                  <c:v>Körkörös mozgás</c:v>
                </c:pt>
              </c:strCache>
            </c:strRef>
          </c:cat>
          <c:val>
            <c:numRef>
              <c:f>Munka1!$B$7:$D$7</c:f>
              <c:numCache>
                <c:formatCode>0.0000</c:formatCode>
                <c:ptCount val="3"/>
                <c:pt idx="0">
                  <c:v>45.411539999999995</c:v>
                </c:pt>
                <c:pt idx="1">
                  <c:v>32.718800000000002</c:v>
                </c:pt>
                <c:pt idx="2">
                  <c:v>5.5859339999999955</c:v>
                </c:pt>
              </c:numCache>
            </c:numRef>
          </c:val>
        </c:ser>
        <c:dLbls>
          <c:showVal val="1"/>
        </c:dLbls>
        <c:axId val="70733824"/>
        <c:axId val="70735360"/>
      </c:barChart>
      <c:catAx>
        <c:axId val="70733824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/>
            </a:pPr>
            <a:endParaRPr lang="hu-HU"/>
          </a:p>
        </c:txPr>
        <c:crossAx val="70735360"/>
        <c:crosses val="autoZero"/>
        <c:auto val="1"/>
        <c:lblAlgn val="ctr"/>
        <c:lblOffset val="100"/>
      </c:catAx>
      <c:valAx>
        <c:axId val="70735360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hu-HU" sz="1400" b="0" dirty="0"/>
                  <a:t>Átlagos DTW távolság</a:t>
                </a:r>
              </a:p>
            </c:rich>
          </c:tx>
          <c:layout>
            <c:manualLayout>
              <c:xMode val="edge"/>
              <c:yMode val="edge"/>
              <c:x val="1.6196052631578965E-2"/>
              <c:y val="0.11570634920634966"/>
            </c:manualLayout>
          </c:layout>
        </c:title>
        <c:numFmt formatCode="0" sourceLinked="0"/>
        <c:majorTickMark val="cross"/>
        <c:minorTickMark val="in"/>
        <c:tickLblPos val="nextTo"/>
        <c:txPr>
          <a:bodyPr/>
          <a:lstStyle/>
          <a:p>
            <a:pPr>
              <a:defRPr sz="1400"/>
            </a:pPr>
            <a:endParaRPr lang="hu-HU"/>
          </a:p>
        </c:txPr>
        <c:crossAx val="70733824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400"/>
          </a:pPr>
          <a:endParaRPr lang="hu-HU"/>
        </a:p>
      </c:txPr>
    </c:legend>
    <c:plotVisOnly val="1"/>
  </c:chart>
  <c:spPr>
    <a:effectLst>
      <a:outerShdw blurRad="50800" dist="38100" dir="5400000" algn="t" rotWithShape="0">
        <a:prstClr val="black">
          <a:alpha val="40000"/>
        </a:prstClr>
      </a:outerShdw>
    </a:effectLst>
  </c:spPr>
  <c:txPr>
    <a:bodyPr/>
    <a:lstStyle/>
    <a:p>
      <a:pPr>
        <a:defRPr sz="1800"/>
      </a:pPr>
      <a:endParaRPr lang="hu-HU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882934-3326-4F95-A5C3-9CE2FA4385FB}" type="datetimeFigureOut">
              <a:rPr lang="en-US" smtClean="0"/>
              <a:pPr/>
              <a:t>3/31/2013</a:t>
            </a:fld>
            <a:endParaRPr lang="en-US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3749EB-DD32-49D4-80C5-CE65422CB43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Mintaszöveg szerkesztése</a:t>
            </a:r>
          </a:p>
          <a:p>
            <a:pPr lvl="1"/>
            <a:r>
              <a:rPr lang="en-US" smtClean="0"/>
              <a:t>Második szint</a:t>
            </a:r>
          </a:p>
          <a:p>
            <a:pPr lvl="2"/>
            <a:r>
              <a:rPr lang="en-US" smtClean="0"/>
              <a:t>Harmadik szint</a:t>
            </a:r>
          </a:p>
          <a:p>
            <a:pPr lvl="3"/>
            <a:r>
              <a:rPr lang="en-US" smtClean="0"/>
              <a:t>Negyedik szint</a:t>
            </a:r>
          </a:p>
          <a:p>
            <a:pPr lvl="4"/>
            <a:r>
              <a:rPr lang="en-US" smtClean="0"/>
              <a:t>Ötödik szint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0683E9A-DC9E-4481-B5DE-15A61F91974C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9742C9-BA7C-435F-942D-C1AAA15750A7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683E9A-DC9E-4481-B5DE-15A61F91974C}" type="slidenum">
              <a:rPr lang="en-US" smtClean="0"/>
              <a:pPr/>
              <a:t>27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905000"/>
            <a:ext cx="7772400" cy="1470025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Mintacím szerkesztése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000"/>
            </a:lvl1pPr>
          </a:lstStyle>
          <a:p>
            <a:r>
              <a:rPr lang="hu-HU"/>
              <a:t>Szerző Neve</a:t>
            </a:r>
          </a:p>
          <a:p>
            <a:r>
              <a:rPr lang="hu-HU"/>
              <a:t>Debreceni Egyetem</a:t>
            </a:r>
            <a:endParaRPr lang="en-US"/>
          </a:p>
          <a:p>
            <a:endParaRPr lang="hu-HU"/>
          </a:p>
          <a:p>
            <a:r>
              <a:rPr lang="hu-HU"/>
              <a:t>2</a:t>
            </a:r>
            <a:r>
              <a:rPr lang="en-US"/>
              <a:t>007.</a:t>
            </a:r>
            <a:r>
              <a:rPr lang="hu-HU"/>
              <a:t>1</a:t>
            </a:r>
            <a:r>
              <a:rPr lang="en-US"/>
              <a:t>0.04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5180784-81DB-43DE-A381-3DEFCB33090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295400" y="1219200"/>
            <a:ext cx="37719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5219700" y="1219200"/>
            <a:ext cx="37719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F0FE9FE-DD0B-4513-B80B-8A55E001251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0BE5481-4366-45A8-ACFF-A0AC7753C81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905000"/>
            <a:ext cx="7772400" cy="1470025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Mintacím szerkesztése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000"/>
            </a:lvl1pPr>
          </a:lstStyle>
          <a:p>
            <a:r>
              <a:rPr lang="hu-HU"/>
              <a:t>Szerző Neve</a:t>
            </a:r>
          </a:p>
          <a:p>
            <a:r>
              <a:rPr lang="hu-HU"/>
              <a:t>Debreceni Egyetem</a:t>
            </a:r>
            <a:endParaRPr lang="en-US"/>
          </a:p>
          <a:p>
            <a:endParaRPr lang="hu-HU"/>
          </a:p>
          <a:p>
            <a:r>
              <a:rPr lang="hu-HU"/>
              <a:t>2</a:t>
            </a:r>
            <a:r>
              <a:rPr lang="en-US"/>
              <a:t>007.</a:t>
            </a:r>
            <a:r>
              <a:rPr lang="hu-HU"/>
              <a:t>1</a:t>
            </a:r>
            <a:r>
              <a:rPr lang="en-US"/>
              <a:t>0.04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5180784-81DB-43DE-A381-3DEFCB33090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295400" y="1219200"/>
            <a:ext cx="37719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5219700" y="1219200"/>
            <a:ext cx="37719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F0FE9FE-DD0B-4513-B80B-8A55E001251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0BE5481-4366-45A8-ACFF-A0AC7753C81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905000"/>
            <a:ext cx="7772400" cy="1470025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Mintacím szerkesztése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000"/>
            </a:lvl1pPr>
          </a:lstStyle>
          <a:p>
            <a:r>
              <a:rPr lang="hu-HU"/>
              <a:t>Szerző Neve</a:t>
            </a:r>
          </a:p>
          <a:p>
            <a:r>
              <a:rPr lang="hu-HU"/>
              <a:t>Debreceni Egyetem</a:t>
            </a:r>
            <a:endParaRPr lang="en-US"/>
          </a:p>
          <a:p>
            <a:endParaRPr lang="hu-HU"/>
          </a:p>
          <a:p>
            <a:r>
              <a:rPr lang="hu-HU"/>
              <a:t>2</a:t>
            </a:r>
            <a:r>
              <a:rPr lang="en-US"/>
              <a:t>007.</a:t>
            </a:r>
            <a:r>
              <a:rPr lang="hu-HU"/>
              <a:t>1</a:t>
            </a:r>
            <a:r>
              <a:rPr lang="en-US"/>
              <a:t>0.04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5180784-81DB-43DE-A381-3DEFCB33090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295400" y="1219200"/>
            <a:ext cx="37719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5219700" y="1219200"/>
            <a:ext cx="37719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F0FE9FE-DD0B-4513-B80B-8A55E001251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5180784-81DB-43DE-A381-3DEFCB33090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0BE5481-4366-45A8-ACFF-A0AC7753C81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905000"/>
            <a:ext cx="7772400" cy="1470025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Mintacím szerkesztése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000"/>
            </a:lvl1pPr>
          </a:lstStyle>
          <a:p>
            <a:r>
              <a:rPr lang="hu-HU"/>
              <a:t>Szerző Neve</a:t>
            </a:r>
          </a:p>
          <a:p>
            <a:r>
              <a:rPr lang="hu-HU"/>
              <a:t>Debreceni Egyetem</a:t>
            </a:r>
            <a:endParaRPr lang="en-US"/>
          </a:p>
          <a:p>
            <a:endParaRPr lang="hu-HU"/>
          </a:p>
          <a:p>
            <a:r>
              <a:rPr lang="hu-HU"/>
              <a:t>2</a:t>
            </a:r>
            <a:r>
              <a:rPr lang="en-US"/>
              <a:t>007.</a:t>
            </a:r>
            <a:r>
              <a:rPr lang="hu-HU"/>
              <a:t>1</a:t>
            </a:r>
            <a:r>
              <a:rPr lang="en-US"/>
              <a:t>0.04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5180784-81DB-43DE-A381-3DEFCB33090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295400" y="1219200"/>
            <a:ext cx="37719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5219700" y="1219200"/>
            <a:ext cx="37719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F0FE9FE-DD0B-4513-B80B-8A55E001251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0BE5481-4366-45A8-ACFF-A0AC7753C81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762000" y="1905000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5814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35814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85800" y="1828800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295400" y="1219200"/>
            <a:ext cx="37719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5219700" y="1219200"/>
            <a:ext cx="37719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F0FE9FE-DD0B-4513-B80B-8A55E001251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0BE5481-4366-45A8-ACFF-A0AC7753C81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905000"/>
            <a:ext cx="7772400" cy="1470025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Mintacím szerkesztése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000"/>
            </a:lvl1pPr>
          </a:lstStyle>
          <a:p>
            <a:r>
              <a:rPr lang="hu-HU"/>
              <a:t>Szerző Neve</a:t>
            </a:r>
          </a:p>
          <a:p>
            <a:r>
              <a:rPr lang="hu-HU"/>
              <a:t>Debreceni Egyetem</a:t>
            </a:r>
            <a:endParaRPr lang="en-US"/>
          </a:p>
          <a:p>
            <a:endParaRPr lang="hu-HU"/>
          </a:p>
          <a:p>
            <a:r>
              <a:rPr lang="hu-HU"/>
              <a:t>2</a:t>
            </a:r>
            <a:r>
              <a:rPr lang="en-US"/>
              <a:t>007.</a:t>
            </a:r>
            <a:r>
              <a:rPr lang="hu-HU"/>
              <a:t>1</a:t>
            </a:r>
            <a:r>
              <a:rPr lang="en-US"/>
              <a:t>0.04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5180784-81DB-43DE-A381-3DEFCB33090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295400" y="1219200"/>
            <a:ext cx="37719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5219700" y="1219200"/>
            <a:ext cx="37719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F0FE9FE-DD0B-4513-B80B-8A55E001251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0BE5481-4366-45A8-ACFF-A0AC7753C81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905000"/>
            <a:ext cx="7772400" cy="1470025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Mintacím szerkesztése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000"/>
            </a:lvl1pPr>
          </a:lstStyle>
          <a:p>
            <a:r>
              <a:rPr lang="hu-HU"/>
              <a:t>Szerző Neve</a:t>
            </a:r>
          </a:p>
          <a:p>
            <a:r>
              <a:rPr lang="hu-HU"/>
              <a:t>Debreceni Egyetem</a:t>
            </a:r>
            <a:endParaRPr lang="en-US"/>
          </a:p>
          <a:p>
            <a:endParaRPr lang="hu-HU"/>
          </a:p>
          <a:p>
            <a:r>
              <a:rPr lang="hu-HU"/>
              <a:t>2</a:t>
            </a:r>
            <a:r>
              <a:rPr lang="en-US"/>
              <a:t>007.</a:t>
            </a:r>
            <a:r>
              <a:rPr lang="hu-HU"/>
              <a:t>1</a:t>
            </a:r>
            <a:r>
              <a:rPr lang="en-US"/>
              <a:t>0.04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" Target="../slides/slide21.xml"/><Relationship Id="rId3" Type="http://schemas.openxmlformats.org/officeDocument/2006/relationships/slideLayout" Target="../slideLayouts/slideLayout3.xml"/><Relationship Id="rId7" Type="http://schemas.openxmlformats.org/officeDocument/2006/relationships/slide" Target="../slides/slide20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" Target="../slides/slide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" Target="../slides/slide21.xml"/><Relationship Id="rId3" Type="http://schemas.openxmlformats.org/officeDocument/2006/relationships/slideLayout" Target="../slideLayouts/slideLayout7.xml"/><Relationship Id="rId7" Type="http://schemas.openxmlformats.org/officeDocument/2006/relationships/slide" Target="../slides/slide20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Relationship Id="rId9" Type="http://schemas.openxmlformats.org/officeDocument/2006/relationships/slide" Target="../slides/slide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" Target="../slides/slide21.xml"/><Relationship Id="rId3" Type="http://schemas.openxmlformats.org/officeDocument/2006/relationships/slideLayout" Target="../slideLayouts/slideLayout11.xml"/><Relationship Id="rId7" Type="http://schemas.openxmlformats.org/officeDocument/2006/relationships/slide" Target="../slides/slide20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.pn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2.xml"/><Relationship Id="rId9" Type="http://schemas.openxmlformats.org/officeDocument/2006/relationships/slide" Target="../slides/slide2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" Target="../slides/slide21.xml"/><Relationship Id="rId3" Type="http://schemas.openxmlformats.org/officeDocument/2006/relationships/slideLayout" Target="../slideLayouts/slideLayout15.xml"/><Relationship Id="rId7" Type="http://schemas.openxmlformats.org/officeDocument/2006/relationships/slide" Target="../slides/slide20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.png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6.xml"/><Relationship Id="rId9" Type="http://schemas.openxmlformats.org/officeDocument/2006/relationships/slide" Target="../slides/slide2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" Target="../slides/slide21.xml"/><Relationship Id="rId3" Type="http://schemas.openxmlformats.org/officeDocument/2006/relationships/slideLayout" Target="../slideLayouts/slideLayout19.xml"/><Relationship Id="rId7" Type="http://schemas.openxmlformats.org/officeDocument/2006/relationships/slide" Target="../slides/slide20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.png"/><Relationship Id="rId5" Type="http://schemas.openxmlformats.org/officeDocument/2006/relationships/theme" Target="../theme/theme5.xml"/><Relationship Id="rId4" Type="http://schemas.openxmlformats.org/officeDocument/2006/relationships/slideLayout" Target="../slideLayouts/slideLayout20.xml"/><Relationship Id="rId9" Type="http://schemas.openxmlformats.org/officeDocument/2006/relationships/slide" Target="../slides/slide2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" Target="../slides/slide21.xml"/><Relationship Id="rId3" Type="http://schemas.openxmlformats.org/officeDocument/2006/relationships/slideLayout" Target="../slideLayouts/slideLayout23.xml"/><Relationship Id="rId7" Type="http://schemas.openxmlformats.org/officeDocument/2006/relationships/slide" Target="../slides/slide20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image" Target="../media/image1.png"/><Relationship Id="rId5" Type="http://schemas.openxmlformats.org/officeDocument/2006/relationships/theme" Target="../theme/theme6.xml"/><Relationship Id="rId4" Type="http://schemas.openxmlformats.org/officeDocument/2006/relationships/slideLayout" Target="../slideLayouts/slideLayout24.xml"/><Relationship Id="rId9" Type="http://schemas.openxmlformats.org/officeDocument/2006/relationships/slide" Target="../slides/slide22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theme" Target="../theme/theme7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6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81200" y="152400"/>
            <a:ext cx="7010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Mintacím szerkesztése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5400" y="1219200"/>
            <a:ext cx="76962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err="1" smtClean="0"/>
              <a:t>Mintaszöveg</a:t>
            </a:r>
            <a:r>
              <a:rPr lang="en-US" dirty="0" smtClean="0"/>
              <a:t> </a:t>
            </a:r>
            <a:r>
              <a:rPr lang="en-US" dirty="0" err="1" smtClean="0"/>
              <a:t>szerkesztése</a:t>
            </a:r>
            <a:endParaRPr lang="en-US" dirty="0" smtClean="0"/>
          </a:p>
          <a:p>
            <a:pPr lvl="1"/>
            <a:r>
              <a:rPr lang="en-US" dirty="0" err="1" smtClean="0"/>
              <a:t>Második</a:t>
            </a:r>
            <a:r>
              <a:rPr lang="en-US" dirty="0" smtClean="0"/>
              <a:t> </a:t>
            </a:r>
            <a:r>
              <a:rPr lang="en-US" dirty="0" err="1" smtClean="0"/>
              <a:t>szint</a:t>
            </a:r>
            <a:endParaRPr lang="en-US" dirty="0" smtClean="0"/>
          </a:p>
          <a:p>
            <a:pPr lvl="2"/>
            <a:r>
              <a:rPr lang="en-US" dirty="0" err="1" smtClean="0"/>
              <a:t>Harmadik</a:t>
            </a:r>
            <a:r>
              <a:rPr lang="en-US" dirty="0" smtClean="0"/>
              <a:t> </a:t>
            </a:r>
            <a:r>
              <a:rPr lang="en-US" dirty="0" err="1" smtClean="0"/>
              <a:t>szint</a:t>
            </a:r>
            <a:endParaRPr lang="en-US" dirty="0" smtClean="0"/>
          </a:p>
          <a:p>
            <a:pPr lvl="3"/>
            <a:r>
              <a:rPr lang="en-US" dirty="0" err="1" smtClean="0"/>
              <a:t>Negyedik</a:t>
            </a:r>
            <a:r>
              <a:rPr lang="en-US" dirty="0" smtClean="0"/>
              <a:t> </a:t>
            </a:r>
            <a:r>
              <a:rPr lang="en-US" dirty="0" err="1" smtClean="0"/>
              <a:t>szint</a:t>
            </a:r>
            <a:endParaRPr lang="en-US" dirty="0" smtClean="0"/>
          </a:p>
          <a:p>
            <a:pPr lvl="4"/>
            <a:r>
              <a:rPr lang="en-US" dirty="0" err="1" smtClean="0"/>
              <a:t>Ötödik</a:t>
            </a:r>
            <a:r>
              <a:rPr lang="en-US" dirty="0" smtClean="0"/>
              <a:t> </a:t>
            </a:r>
            <a:r>
              <a:rPr lang="en-US" dirty="0" err="1" smtClean="0"/>
              <a:t>szint</a:t>
            </a:r>
            <a:endParaRPr lang="en-US" dirty="0" smtClean="0"/>
          </a:p>
        </p:txBody>
      </p:sp>
      <p:sp>
        <p:nvSpPr>
          <p:cNvPr id="29705" name="AutoShape 9">
            <a:hlinkClick r:id="rId7" action="ppaction://hlinksldjump" highlightClick="1"/>
          </p:cNvPr>
          <p:cNvSpPr>
            <a:spLocks noChangeArrowheads="1"/>
          </p:cNvSpPr>
          <p:nvPr userDrawn="1"/>
        </p:nvSpPr>
        <p:spPr bwMode="auto">
          <a:xfrm>
            <a:off x="0" y="3810000"/>
            <a:ext cx="1143000" cy="2286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 dirty="0"/>
          </a:p>
        </p:txBody>
      </p:sp>
      <p:sp>
        <p:nvSpPr>
          <p:cNvPr id="29709" name="AutoShape 13">
            <a:hlinkClick r:id="rId8" action="ppaction://hlinksldjump" highlightClick="1"/>
          </p:cNvPr>
          <p:cNvSpPr>
            <a:spLocks noChangeArrowheads="1"/>
          </p:cNvSpPr>
          <p:nvPr userDrawn="1"/>
        </p:nvSpPr>
        <p:spPr bwMode="auto">
          <a:xfrm>
            <a:off x="0" y="4029075"/>
            <a:ext cx="1143000" cy="2286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 dirty="0"/>
          </a:p>
        </p:txBody>
      </p:sp>
      <p:sp>
        <p:nvSpPr>
          <p:cNvPr id="29710" name="AutoShape 14">
            <a:hlinkClick r:id="rId9" action="ppaction://hlinksldjump" highlightClick="1"/>
          </p:cNvPr>
          <p:cNvSpPr>
            <a:spLocks noChangeArrowheads="1"/>
          </p:cNvSpPr>
          <p:nvPr userDrawn="1"/>
        </p:nvSpPr>
        <p:spPr bwMode="auto">
          <a:xfrm>
            <a:off x="0" y="4343400"/>
            <a:ext cx="1143000" cy="2286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 dirty="0"/>
          </a:p>
        </p:txBody>
      </p:sp>
      <p:sp>
        <p:nvSpPr>
          <p:cNvPr id="29711" name="AutoShape 15">
            <a:hlinkClick r:id="" action="ppaction://noaction" highlightClick="1"/>
          </p:cNvPr>
          <p:cNvSpPr>
            <a:spLocks noChangeArrowheads="1"/>
          </p:cNvSpPr>
          <p:nvPr userDrawn="1"/>
        </p:nvSpPr>
        <p:spPr bwMode="auto">
          <a:xfrm>
            <a:off x="0" y="4648200"/>
            <a:ext cx="1143000" cy="2286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 dirty="0"/>
          </a:p>
        </p:txBody>
      </p:sp>
      <p:sp>
        <p:nvSpPr>
          <p:cNvPr id="29712" name="AutoShape 16">
            <a:hlinkClick r:id="" action="ppaction://noaction" highlightClick="1"/>
          </p:cNvPr>
          <p:cNvSpPr>
            <a:spLocks noChangeArrowheads="1"/>
          </p:cNvSpPr>
          <p:nvPr userDrawn="1"/>
        </p:nvSpPr>
        <p:spPr bwMode="auto">
          <a:xfrm>
            <a:off x="0" y="4848225"/>
            <a:ext cx="1143000" cy="2286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 dirty="0"/>
          </a:p>
        </p:txBody>
      </p:sp>
      <p:sp>
        <p:nvSpPr>
          <p:cNvPr id="29713" name="AutoShape 17">
            <a:hlinkClick r:id="" action="ppaction://noaction" highlightClick="1"/>
          </p:cNvPr>
          <p:cNvSpPr>
            <a:spLocks noChangeArrowheads="1"/>
          </p:cNvSpPr>
          <p:nvPr userDrawn="1"/>
        </p:nvSpPr>
        <p:spPr bwMode="auto">
          <a:xfrm>
            <a:off x="0" y="5114925"/>
            <a:ext cx="1143000" cy="2286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 dirty="0"/>
          </a:p>
        </p:txBody>
      </p:sp>
      <p:sp>
        <p:nvSpPr>
          <p:cNvPr id="29703" name="Text Box 7"/>
          <p:cNvSpPr txBox="1">
            <a:spLocks noChangeArrowheads="1"/>
          </p:cNvSpPr>
          <p:nvPr userDrawn="1"/>
        </p:nvSpPr>
        <p:spPr bwMode="auto">
          <a:xfrm>
            <a:off x="0" y="3276600"/>
            <a:ext cx="12192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hu-HU" sz="1200" u="none" noProof="0" dirty="0" smtClean="0">
                <a:solidFill>
                  <a:schemeClr val="bg1"/>
                </a:solidFill>
              </a:rPr>
              <a:t>Bevezetés</a:t>
            </a:r>
            <a:endParaRPr lang="en-US" sz="1200" u="none" noProof="0" dirty="0" smtClean="0">
              <a:solidFill>
                <a:schemeClr val="bg1"/>
              </a:solidFill>
            </a:endParaRPr>
          </a:p>
          <a:p>
            <a:pPr>
              <a:spcBef>
                <a:spcPts val="600"/>
              </a:spcBef>
              <a:buFontTx/>
              <a:buNone/>
            </a:pPr>
            <a:r>
              <a:rPr lang="hu-HU" sz="1200" noProof="0" dirty="0" smtClean="0">
                <a:solidFill>
                  <a:srgbClr val="006600"/>
                </a:solidFill>
              </a:rPr>
              <a:t>Arci jellemzők követése</a:t>
            </a:r>
            <a:endParaRPr lang="en-US" sz="1200" noProof="0" dirty="0" smtClean="0">
              <a:solidFill>
                <a:srgbClr val="006600"/>
              </a:solidFill>
            </a:endParaRPr>
          </a:p>
          <a:p>
            <a:pPr marL="0" indent="0">
              <a:spcBef>
                <a:spcPts val="300"/>
              </a:spcBef>
              <a:buFontTx/>
              <a:buNone/>
            </a:pPr>
            <a:r>
              <a:rPr lang="hu-HU" sz="1200" noProof="0" dirty="0" smtClean="0">
                <a:solidFill>
                  <a:srgbClr val="006600"/>
                </a:solidFill>
              </a:rPr>
              <a:t>Színérzékelés</a:t>
            </a:r>
            <a:endParaRPr lang="en-US" sz="1200" noProof="0" dirty="0" smtClean="0">
              <a:solidFill>
                <a:srgbClr val="006600"/>
              </a:solidFill>
            </a:endParaRPr>
          </a:p>
          <a:p>
            <a:pPr marL="1588" indent="0">
              <a:spcBef>
                <a:spcPts val="300"/>
              </a:spcBef>
              <a:buFontTx/>
              <a:buNone/>
            </a:pPr>
            <a:r>
              <a:rPr lang="hu-HU" sz="1200" kern="1200" noProof="0" dirty="0" smtClean="0">
                <a:solidFill>
                  <a:srgbClr val="006600"/>
                </a:solidFill>
                <a:latin typeface="Arial" charset="0"/>
                <a:ea typeface="+mn-ea"/>
                <a:cs typeface="Arial" charset="0"/>
              </a:rPr>
              <a:t>Pozíció és orientáció</a:t>
            </a:r>
            <a:endParaRPr lang="en-US" sz="1200" noProof="0" dirty="0" smtClean="0">
              <a:solidFill>
                <a:srgbClr val="006600"/>
              </a:solidFill>
            </a:endParaRPr>
          </a:p>
          <a:p>
            <a:pPr>
              <a:spcBef>
                <a:spcPts val="600"/>
              </a:spcBef>
              <a:buFontTx/>
              <a:buNone/>
            </a:pPr>
            <a:r>
              <a:rPr lang="hu-HU" sz="1200" noProof="0" dirty="0" smtClean="0">
                <a:solidFill>
                  <a:srgbClr val="006600"/>
                </a:solidFill>
              </a:rPr>
              <a:t>Gesztus-felismerés</a:t>
            </a:r>
            <a:endParaRPr lang="en-US" sz="1200" noProof="0" dirty="0" smtClean="0">
              <a:solidFill>
                <a:srgbClr val="006600"/>
              </a:solidFill>
            </a:endParaRPr>
          </a:p>
          <a:p>
            <a:pPr marL="0" indent="0">
              <a:spcBef>
                <a:spcPts val="600"/>
              </a:spcBef>
              <a:buFontTx/>
              <a:buNone/>
            </a:pPr>
            <a:r>
              <a:rPr lang="hu-HU" sz="1200" noProof="0" dirty="0" smtClean="0">
                <a:solidFill>
                  <a:srgbClr val="006600"/>
                </a:solidFill>
              </a:rPr>
              <a:t>Jövőbeli tervek</a:t>
            </a:r>
            <a:endParaRPr lang="en-US" sz="1200" noProof="0" dirty="0" smtClean="0">
              <a:solidFill>
                <a:srgbClr val="006600"/>
              </a:solidFill>
            </a:endParaRPr>
          </a:p>
        </p:txBody>
      </p:sp>
      <p:sp>
        <p:nvSpPr>
          <p:cNvPr id="19" name="Rectangle 4"/>
          <p:cNvSpPr txBox="1">
            <a:spLocks noChangeArrowheads="1"/>
          </p:cNvSpPr>
          <p:nvPr userDrawn="1"/>
        </p:nvSpPr>
        <p:spPr bwMode="auto">
          <a:xfrm>
            <a:off x="0" y="990600"/>
            <a:ext cx="1260000" cy="5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6600"/>
                </a:solidFill>
                <a:latin typeface="+mn-lt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PhD Konferencia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Hollókő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+mn-lt"/>
              <a:ea typeface="+mn-ea"/>
              <a:cs typeface="Arial" charset="0"/>
            </a:endParaRP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" y="6400800"/>
            <a:ext cx="8382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DDDDDD"/>
                </a:solidFill>
                <a:latin typeface="+mn-lt"/>
              </a:defRPr>
            </a:lvl1pPr>
          </a:lstStyle>
          <a:p>
            <a:fld id="{E32B5855-E7CA-46F3-A98C-C892CEF4517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69" r:id="rId2"/>
    <p:sldLayoutId id="2147483671" r:id="rId3"/>
    <p:sldLayoutId id="2147483676" r:id="rId4"/>
  </p:sldLayoutIdLst>
  <p:timing>
    <p:tnLst>
      <p:par>
        <p:cTn id="1" dur="indefinite" restart="never" nodeType="tmRoot"/>
      </p:par>
    </p:tnLst>
  </p:timing>
  <p:hf hdr="0" ftr="0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rgbClr val="5F5F5F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rgbClr val="5F5F5F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5F5F5F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5F5F5F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5F5F5F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5F5F5F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5F5F5F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5F5F5F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5F5F5F"/>
          </a:solidFill>
          <a:latin typeface="+mn-lt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6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81200" y="152400"/>
            <a:ext cx="7010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Mintacím szerkesztése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5400" y="1219200"/>
            <a:ext cx="76962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err="1" smtClean="0"/>
              <a:t>Mintaszöveg</a:t>
            </a:r>
            <a:r>
              <a:rPr lang="en-US" dirty="0" smtClean="0"/>
              <a:t> </a:t>
            </a:r>
            <a:r>
              <a:rPr lang="en-US" dirty="0" err="1" smtClean="0"/>
              <a:t>szerkesztése</a:t>
            </a:r>
            <a:endParaRPr lang="en-US" dirty="0" smtClean="0"/>
          </a:p>
          <a:p>
            <a:pPr lvl="1"/>
            <a:r>
              <a:rPr lang="en-US" dirty="0" err="1" smtClean="0"/>
              <a:t>Második</a:t>
            </a:r>
            <a:r>
              <a:rPr lang="en-US" dirty="0" smtClean="0"/>
              <a:t> </a:t>
            </a:r>
            <a:r>
              <a:rPr lang="en-US" dirty="0" err="1" smtClean="0"/>
              <a:t>szint</a:t>
            </a:r>
            <a:endParaRPr lang="en-US" dirty="0" smtClean="0"/>
          </a:p>
          <a:p>
            <a:pPr lvl="2"/>
            <a:r>
              <a:rPr lang="en-US" dirty="0" err="1" smtClean="0"/>
              <a:t>Harmadik</a:t>
            </a:r>
            <a:r>
              <a:rPr lang="en-US" dirty="0" smtClean="0"/>
              <a:t> </a:t>
            </a:r>
            <a:r>
              <a:rPr lang="en-US" dirty="0" err="1" smtClean="0"/>
              <a:t>szint</a:t>
            </a:r>
            <a:endParaRPr lang="en-US" dirty="0" smtClean="0"/>
          </a:p>
          <a:p>
            <a:pPr lvl="3"/>
            <a:r>
              <a:rPr lang="en-US" dirty="0" err="1" smtClean="0"/>
              <a:t>Negyedik</a:t>
            </a:r>
            <a:r>
              <a:rPr lang="en-US" dirty="0" smtClean="0"/>
              <a:t> </a:t>
            </a:r>
            <a:r>
              <a:rPr lang="en-US" dirty="0" err="1" smtClean="0"/>
              <a:t>szint</a:t>
            </a:r>
            <a:endParaRPr lang="en-US" dirty="0" smtClean="0"/>
          </a:p>
          <a:p>
            <a:pPr lvl="4"/>
            <a:r>
              <a:rPr lang="en-US" dirty="0" err="1" smtClean="0"/>
              <a:t>Ötödik</a:t>
            </a:r>
            <a:r>
              <a:rPr lang="en-US" dirty="0" smtClean="0"/>
              <a:t> </a:t>
            </a:r>
            <a:r>
              <a:rPr lang="en-US" dirty="0" err="1" smtClean="0"/>
              <a:t>szint</a:t>
            </a:r>
            <a:endParaRPr lang="en-US" dirty="0" smtClean="0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" y="6400800"/>
            <a:ext cx="8382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DDDDDD"/>
                </a:solidFill>
                <a:latin typeface="+mn-lt"/>
              </a:defRPr>
            </a:lvl1pPr>
          </a:lstStyle>
          <a:p>
            <a:fld id="{8C4B355A-2EF3-4ABD-8446-8171084C3722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29705" name="AutoShape 9">
            <a:hlinkClick r:id="rId7" action="ppaction://hlinksldjump" highlightClick="1"/>
          </p:cNvPr>
          <p:cNvSpPr>
            <a:spLocks noChangeArrowheads="1"/>
          </p:cNvSpPr>
          <p:nvPr userDrawn="1"/>
        </p:nvSpPr>
        <p:spPr bwMode="auto">
          <a:xfrm>
            <a:off x="0" y="3810000"/>
            <a:ext cx="1143000" cy="2286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 dirty="0"/>
          </a:p>
        </p:txBody>
      </p:sp>
      <p:sp>
        <p:nvSpPr>
          <p:cNvPr id="29709" name="AutoShape 13">
            <a:hlinkClick r:id="rId8" action="ppaction://hlinksldjump" highlightClick="1"/>
          </p:cNvPr>
          <p:cNvSpPr>
            <a:spLocks noChangeArrowheads="1"/>
          </p:cNvSpPr>
          <p:nvPr userDrawn="1"/>
        </p:nvSpPr>
        <p:spPr bwMode="auto">
          <a:xfrm>
            <a:off x="0" y="4029075"/>
            <a:ext cx="1143000" cy="2286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 dirty="0"/>
          </a:p>
        </p:txBody>
      </p:sp>
      <p:sp>
        <p:nvSpPr>
          <p:cNvPr id="29710" name="AutoShape 14">
            <a:hlinkClick r:id="rId9" action="ppaction://hlinksldjump" highlightClick="1"/>
          </p:cNvPr>
          <p:cNvSpPr>
            <a:spLocks noChangeArrowheads="1"/>
          </p:cNvSpPr>
          <p:nvPr userDrawn="1"/>
        </p:nvSpPr>
        <p:spPr bwMode="auto">
          <a:xfrm>
            <a:off x="0" y="4343400"/>
            <a:ext cx="1143000" cy="2286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 dirty="0"/>
          </a:p>
        </p:txBody>
      </p:sp>
      <p:sp>
        <p:nvSpPr>
          <p:cNvPr id="29711" name="AutoShape 15">
            <a:hlinkClick r:id="" action="ppaction://noaction" highlightClick="1"/>
          </p:cNvPr>
          <p:cNvSpPr>
            <a:spLocks noChangeArrowheads="1"/>
          </p:cNvSpPr>
          <p:nvPr userDrawn="1"/>
        </p:nvSpPr>
        <p:spPr bwMode="auto">
          <a:xfrm>
            <a:off x="0" y="4648200"/>
            <a:ext cx="1143000" cy="2286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 dirty="0"/>
          </a:p>
        </p:txBody>
      </p:sp>
      <p:sp>
        <p:nvSpPr>
          <p:cNvPr id="29712" name="AutoShape 16">
            <a:hlinkClick r:id="" action="ppaction://noaction" highlightClick="1"/>
          </p:cNvPr>
          <p:cNvSpPr>
            <a:spLocks noChangeArrowheads="1"/>
          </p:cNvSpPr>
          <p:nvPr userDrawn="1"/>
        </p:nvSpPr>
        <p:spPr bwMode="auto">
          <a:xfrm>
            <a:off x="0" y="4848225"/>
            <a:ext cx="1143000" cy="2286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 dirty="0"/>
          </a:p>
        </p:txBody>
      </p:sp>
      <p:sp>
        <p:nvSpPr>
          <p:cNvPr id="29713" name="AutoShape 17">
            <a:hlinkClick r:id="" action="ppaction://noaction" highlightClick="1"/>
          </p:cNvPr>
          <p:cNvSpPr>
            <a:spLocks noChangeArrowheads="1"/>
          </p:cNvSpPr>
          <p:nvPr userDrawn="1"/>
        </p:nvSpPr>
        <p:spPr bwMode="auto">
          <a:xfrm>
            <a:off x="0" y="5114925"/>
            <a:ext cx="1143000" cy="2286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 dirty="0"/>
          </a:p>
        </p:txBody>
      </p:sp>
      <p:sp>
        <p:nvSpPr>
          <p:cNvPr id="29703" name="Text Box 7"/>
          <p:cNvSpPr txBox="1">
            <a:spLocks noChangeArrowheads="1"/>
          </p:cNvSpPr>
          <p:nvPr userDrawn="1"/>
        </p:nvSpPr>
        <p:spPr bwMode="auto">
          <a:xfrm>
            <a:off x="0" y="3276600"/>
            <a:ext cx="12192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>
            <a:spAutoFit/>
          </a:bodyPr>
          <a:lstStyle/>
          <a:p>
            <a:pPr>
              <a:spcBef>
                <a:spcPct val="50000"/>
              </a:spcBef>
            </a:pPr>
            <a:r>
              <a:rPr lang="hu-HU" sz="1200" u="none" noProof="0" dirty="0" smtClean="0">
                <a:solidFill>
                  <a:srgbClr val="006600"/>
                </a:solidFill>
              </a:rPr>
              <a:t>Bevezetés</a:t>
            </a:r>
            <a:endParaRPr lang="en-US" sz="1200" u="none" noProof="0" dirty="0" smtClean="0">
              <a:solidFill>
                <a:srgbClr val="006600"/>
              </a:solidFill>
            </a:endParaRPr>
          </a:p>
          <a:p>
            <a:pPr>
              <a:spcBef>
                <a:spcPts val="600"/>
              </a:spcBef>
              <a:buFont typeface="Wingdings" pitchFamily="2" charset="2"/>
              <a:buChar char="Ø"/>
            </a:pPr>
            <a:r>
              <a:rPr lang="hu-HU" sz="1200" noProof="0" dirty="0" smtClean="0">
                <a:solidFill>
                  <a:schemeClr val="bg1"/>
                </a:solidFill>
              </a:rPr>
              <a:t>Arci jellemzők követése</a:t>
            </a:r>
            <a:endParaRPr lang="en-US" sz="1200" noProof="0" dirty="0" smtClean="0">
              <a:solidFill>
                <a:schemeClr val="bg1"/>
              </a:solidFill>
            </a:endParaRPr>
          </a:p>
          <a:p>
            <a:pPr marL="0" indent="0">
              <a:spcBef>
                <a:spcPts val="300"/>
              </a:spcBef>
            </a:pPr>
            <a:r>
              <a:rPr lang="hu-HU" sz="1200" noProof="0" dirty="0" smtClean="0">
                <a:solidFill>
                  <a:srgbClr val="006600"/>
                </a:solidFill>
              </a:rPr>
              <a:t>Színérzékelés</a:t>
            </a:r>
            <a:endParaRPr lang="en-US" sz="1200" noProof="0" dirty="0" smtClean="0">
              <a:solidFill>
                <a:srgbClr val="006600"/>
              </a:solidFill>
            </a:endParaRPr>
          </a:p>
          <a:p>
            <a:pPr marL="1588" indent="0">
              <a:spcBef>
                <a:spcPts val="300"/>
              </a:spcBef>
            </a:pPr>
            <a:r>
              <a:rPr lang="hu-HU" sz="1200" kern="1200" noProof="0" dirty="0" smtClean="0">
                <a:solidFill>
                  <a:srgbClr val="006600"/>
                </a:solidFill>
                <a:latin typeface="Arial" charset="0"/>
                <a:ea typeface="+mn-ea"/>
                <a:cs typeface="Arial" charset="0"/>
              </a:rPr>
              <a:t>Pozíció és orientáció</a:t>
            </a:r>
            <a:endParaRPr lang="en-US" sz="1200" noProof="0" dirty="0" smtClean="0">
              <a:solidFill>
                <a:srgbClr val="006600"/>
              </a:solidFill>
            </a:endParaRPr>
          </a:p>
          <a:p>
            <a:pPr>
              <a:spcBef>
                <a:spcPts val="600"/>
              </a:spcBef>
            </a:pPr>
            <a:r>
              <a:rPr lang="hu-HU" sz="1200" noProof="0" dirty="0" smtClean="0">
                <a:solidFill>
                  <a:srgbClr val="006600"/>
                </a:solidFill>
              </a:rPr>
              <a:t>Gesztus-felismerés</a:t>
            </a:r>
            <a:endParaRPr lang="en-US" sz="1200" noProof="0" dirty="0" smtClean="0">
              <a:solidFill>
                <a:srgbClr val="006600"/>
              </a:solidFill>
            </a:endParaRPr>
          </a:p>
          <a:p>
            <a:pPr marL="0" indent="0">
              <a:spcBef>
                <a:spcPts val="600"/>
              </a:spcBef>
            </a:pPr>
            <a:r>
              <a:rPr lang="hu-HU" sz="1200" noProof="0" dirty="0" smtClean="0">
                <a:solidFill>
                  <a:srgbClr val="006600"/>
                </a:solidFill>
              </a:rPr>
              <a:t>Jövőbeli tervek</a:t>
            </a:r>
            <a:endParaRPr lang="en-US" sz="1200" noProof="0" dirty="0" smtClean="0">
              <a:solidFill>
                <a:srgbClr val="006600"/>
              </a:solidFill>
            </a:endParaRPr>
          </a:p>
        </p:txBody>
      </p:sp>
      <p:sp>
        <p:nvSpPr>
          <p:cNvPr id="19" name="Rectangle 4"/>
          <p:cNvSpPr txBox="1">
            <a:spLocks noChangeArrowheads="1"/>
          </p:cNvSpPr>
          <p:nvPr userDrawn="1"/>
        </p:nvSpPr>
        <p:spPr bwMode="auto">
          <a:xfrm>
            <a:off x="0" y="990600"/>
            <a:ext cx="1260000" cy="5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6600"/>
                </a:solidFill>
                <a:latin typeface="+mn-lt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PhD Konferencia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Hollókő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+mn-lt"/>
              <a:ea typeface="+mn-ea"/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</p:sldLayoutIdLst>
  <p:timing>
    <p:tnLst>
      <p:par>
        <p:cTn id="1" dur="indefinite" restart="never" nodeType="tmRoot"/>
      </p:par>
    </p:tnLst>
  </p:timing>
  <p:hf hdr="0" ftr="0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rgbClr val="5F5F5F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rgbClr val="5F5F5F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5F5F5F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5F5F5F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5F5F5F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5F5F5F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5F5F5F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5F5F5F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5F5F5F"/>
          </a:solidFill>
          <a:latin typeface="+mn-lt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6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81200" y="152400"/>
            <a:ext cx="7010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Mintacím szerkesztése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5400" y="1219200"/>
            <a:ext cx="76962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err="1" smtClean="0"/>
              <a:t>Mintaszöveg</a:t>
            </a:r>
            <a:r>
              <a:rPr lang="en-US" dirty="0" smtClean="0"/>
              <a:t> </a:t>
            </a:r>
            <a:r>
              <a:rPr lang="en-US" dirty="0" err="1" smtClean="0"/>
              <a:t>szerkesztése</a:t>
            </a:r>
            <a:endParaRPr lang="en-US" dirty="0" smtClean="0"/>
          </a:p>
          <a:p>
            <a:pPr lvl="1"/>
            <a:r>
              <a:rPr lang="en-US" dirty="0" err="1" smtClean="0"/>
              <a:t>Második</a:t>
            </a:r>
            <a:r>
              <a:rPr lang="en-US" dirty="0" smtClean="0"/>
              <a:t> </a:t>
            </a:r>
            <a:r>
              <a:rPr lang="en-US" dirty="0" err="1" smtClean="0"/>
              <a:t>szint</a:t>
            </a:r>
            <a:endParaRPr lang="en-US" dirty="0" smtClean="0"/>
          </a:p>
          <a:p>
            <a:pPr lvl="2"/>
            <a:r>
              <a:rPr lang="en-US" dirty="0" err="1" smtClean="0"/>
              <a:t>Harmadik</a:t>
            </a:r>
            <a:r>
              <a:rPr lang="en-US" dirty="0" smtClean="0"/>
              <a:t> </a:t>
            </a:r>
            <a:r>
              <a:rPr lang="en-US" dirty="0" err="1" smtClean="0"/>
              <a:t>szint</a:t>
            </a:r>
            <a:endParaRPr lang="en-US" dirty="0" smtClean="0"/>
          </a:p>
          <a:p>
            <a:pPr lvl="3"/>
            <a:r>
              <a:rPr lang="en-US" dirty="0" err="1" smtClean="0"/>
              <a:t>Negyedik</a:t>
            </a:r>
            <a:r>
              <a:rPr lang="en-US" dirty="0" smtClean="0"/>
              <a:t> </a:t>
            </a:r>
            <a:r>
              <a:rPr lang="en-US" dirty="0" err="1" smtClean="0"/>
              <a:t>szint</a:t>
            </a:r>
            <a:endParaRPr lang="en-US" dirty="0" smtClean="0"/>
          </a:p>
          <a:p>
            <a:pPr lvl="4"/>
            <a:r>
              <a:rPr lang="en-US" dirty="0" err="1" smtClean="0"/>
              <a:t>Ötödik</a:t>
            </a:r>
            <a:r>
              <a:rPr lang="en-US" dirty="0" smtClean="0"/>
              <a:t> </a:t>
            </a:r>
            <a:r>
              <a:rPr lang="en-US" dirty="0" err="1" smtClean="0"/>
              <a:t>szint</a:t>
            </a:r>
            <a:endParaRPr lang="en-US" dirty="0" smtClean="0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" y="6400800"/>
            <a:ext cx="8382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DDDDDD"/>
                </a:solidFill>
                <a:latin typeface="+mn-lt"/>
              </a:defRPr>
            </a:lvl1pPr>
          </a:lstStyle>
          <a:p>
            <a:fld id="{8C4B355A-2EF3-4ABD-8446-8171084C3722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29705" name="AutoShape 9">
            <a:hlinkClick r:id="rId7" action="ppaction://hlinksldjump" highlightClick="1"/>
          </p:cNvPr>
          <p:cNvSpPr>
            <a:spLocks noChangeArrowheads="1"/>
          </p:cNvSpPr>
          <p:nvPr userDrawn="1"/>
        </p:nvSpPr>
        <p:spPr bwMode="auto">
          <a:xfrm>
            <a:off x="0" y="3810000"/>
            <a:ext cx="1143000" cy="2286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 dirty="0"/>
          </a:p>
        </p:txBody>
      </p:sp>
      <p:sp>
        <p:nvSpPr>
          <p:cNvPr id="29709" name="AutoShape 13">
            <a:hlinkClick r:id="rId8" action="ppaction://hlinksldjump" highlightClick="1"/>
          </p:cNvPr>
          <p:cNvSpPr>
            <a:spLocks noChangeArrowheads="1"/>
          </p:cNvSpPr>
          <p:nvPr userDrawn="1"/>
        </p:nvSpPr>
        <p:spPr bwMode="auto">
          <a:xfrm>
            <a:off x="0" y="4029075"/>
            <a:ext cx="1143000" cy="2286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 dirty="0"/>
          </a:p>
        </p:txBody>
      </p:sp>
      <p:sp>
        <p:nvSpPr>
          <p:cNvPr id="29710" name="AutoShape 14">
            <a:hlinkClick r:id="rId9" action="ppaction://hlinksldjump" highlightClick="1"/>
          </p:cNvPr>
          <p:cNvSpPr>
            <a:spLocks noChangeArrowheads="1"/>
          </p:cNvSpPr>
          <p:nvPr userDrawn="1"/>
        </p:nvSpPr>
        <p:spPr bwMode="auto">
          <a:xfrm>
            <a:off x="0" y="4343400"/>
            <a:ext cx="1143000" cy="2286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 dirty="0"/>
          </a:p>
        </p:txBody>
      </p:sp>
      <p:sp>
        <p:nvSpPr>
          <p:cNvPr id="29711" name="AutoShape 15">
            <a:hlinkClick r:id="" action="ppaction://noaction" highlightClick="1"/>
          </p:cNvPr>
          <p:cNvSpPr>
            <a:spLocks noChangeArrowheads="1"/>
          </p:cNvSpPr>
          <p:nvPr userDrawn="1"/>
        </p:nvSpPr>
        <p:spPr bwMode="auto">
          <a:xfrm>
            <a:off x="0" y="4648200"/>
            <a:ext cx="1143000" cy="2286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 dirty="0"/>
          </a:p>
        </p:txBody>
      </p:sp>
      <p:sp>
        <p:nvSpPr>
          <p:cNvPr id="29712" name="AutoShape 16">
            <a:hlinkClick r:id="" action="ppaction://noaction" highlightClick="1"/>
          </p:cNvPr>
          <p:cNvSpPr>
            <a:spLocks noChangeArrowheads="1"/>
          </p:cNvSpPr>
          <p:nvPr userDrawn="1"/>
        </p:nvSpPr>
        <p:spPr bwMode="auto">
          <a:xfrm>
            <a:off x="0" y="4848225"/>
            <a:ext cx="1143000" cy="2286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 dirty="0"/>
          </a:p>
        </p:txBody>
      </p:sp>
      <p:sp>
        <p:nvSpPr>
          <p:cNvPr id="29713" name="AutoShape 17">
            <a:hlinkClick r:id="" action="ppaction://noaction" highlightClick="1"/>
          </p:cNvPr>
          <p:cNvSpPr>
            <a:spLocks noChangeArrowheads="1"/>
          </p:cNvSpPr>
          <p:nvPr userDrawn="1"/>
        </p:nvSpPr>
        <p:spPr bwMode="auto">
          <a:xfrm>
            <a:off x="0" y="5114925"/>
            <a:ext cx="1143000" cy="2286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 dirty="0"/>
          </a:p>
        </p:txBody>
      </p:sp>
      <p:sp>
        <p:nvSpPr>
          <p:cNvPr id="29703" name="Text Box 7"/>
          <p:cNvSpPr txBox="1">
            <a:spLocks noChangeArrowheads="1"/>
          </p:cNvSpPr>
          <p:nvPr userDrawn="1"/>
        </p:nvSpPr>
        <p:spPr bwMode="auto">
          <a:xfrm>
            <a:off x="0" y="3276600"/>
            <a:ext cx="12192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>
            <a:spAutoFit/>
          </a:bodyPr>
          <a:lstStyle/>
          <a:p>
            <a:pPr>
              <a:spcBef>
                <a:spcPct val="50000"/>
              </a:spcBef>
            </a:pPr>
            <a:r>
              <a:rPr lang="hu-HU" sz="1200" u="none" noProof="0" dirty="0" smtClean="0">
                <a:solidFill>
                  <a:srgbClr val="006600"/>
                </a:solidFill>
              </a:rPr>
              <a:t>Bevezetés</a:t>
            </a:r>
            <a:endParaRPr lang="en-US" sz="1200" u="none" noProof="0" dirty="0" smtClean="0">
              <a:solidFill>
                <a:srgbClr val="006600"/>
              </a:solidFill>
            </a:endParaRPr>
          </a:p>
          <a:p>
            <a:pPr>
              <a:spcBef>
                <a:spcPts val="600"/>
              </a:spcBef>
            </a:pPr>
            <a:r>
              <a:rPr lang="hu-HU" sz="1200" noProof="0" dirty="0" smtClean="0">
                <a:solidFill>
                  <a:srgbClr val="006600"/>
                </a:solidFill>
              </a:rPr>
              <a:t>Arci jellemzők követése</a:t>
            </a:r>
            <a:endParaRPr lang="en-US" sz="1200" noProof="0" dirty="0" smtClean="0">
              <a:solidFill>
                <a:srgbClr val="006600"/>
              </a:solidFill>
            </a:endParaRPr>
          </a:p>
          <a:p>
            <a:pPr marL="0" indent="0">
              <a:spcBef>
                <a:spcPts val="300"/>
              </a:spcBef>
              <a:buFont typeface="Wingdings" pitchFamily="2" charset="2"/>
              <a:buChar char="Ø"/>
            </a:pPr>
            <a:r>
              <a:rPr lang="hu-HU" sz="1200" noProof="0" dirty="0" smtClean="0">
                <a:solidFill>
                  <a:schemeClr val="bg1"/>
                </a:solidFill>
              </a:rPr>
              <a:t>Színérzékelés</a:t>
            </a:r>
            <a:endParaRPr lang="en-US" sz="1200" noProof="0" dirty="0" smtClean="0">
              <a:solidFill>
                <a:schemeClr val="bg1"/>
              </a:solidFill>
            </a:endParaRPr>
          </a:p>
          <a:p>
            <a:pPr marL="1588" indent="0">
              <a:spcBef>
                <a:spcPts val="300"/>
              </a:spcBef>
            </a:pPr>
            <a:r>
              <a:rPr lang="hu-HU" sz="1200" kern="1200" noProof="0" dirty="0" smtClean="0">
                <a:solidFill>
                  <a:srgbClr val="006600"/>
                </a:solidFill>
                <a:latin typeface="Arial" charset="0"/>
                <a:ea typeface="+mn-ea"/>
                <a:cs typeface="Arial" charset="0"/>
              </a:rPr>
              <a:t>Pozíció és orientáció</a:t>
            </a:r>
            <a:endParaRPr lang="en-US" sz="1200" noProof="0" dirty="0" smtClean="0">
              <a:solidFill>
                <a:srgbClr val="006600"/>
              </a:solidFill>
            </a:endParaRPr>
          </a:p>
          <a:p>
            <a:pPr>
              <a:spcBef>
                <a:spcPts val="600"/>
              </a:spcBef>
            </a:pPr>
            <a:r>
              <a:rPr lang="hu-HU" sz="1200" noProof="0" dirty="0" smtClean="0">
                <a:solidFill>
                  <a:srgbClr val="006600"/>
                </a:solidFill>
              </a:rPr>
              <a:t>Gesztus-felismerés</a:t>
            </a:r>
            <a:endParaRPr lang="en-US" sz="1200" noProof="0" dirty="0" smtClean="0">
              <a:solidFill>
                <a:srgbClr val="006600"/>
              </a:solidFill>
            </a:endParaRPr>
          </a:p>
          <a:p>
            <a:pPr marL="0" indent="0">
              <a:spcBef>
                <a:spcPts val="600"/>
              </a:spcBef>
            </a:pPr>
            <a:r>
              <a:rPr lang="hu-HU" sz="1200" noProof="0" dirty="0" smtClean="0">
                <a:solidFill>
                  <a:srgbClr val="006600"/>
                </a:solidFill>
              </a:rPr>
              <a:t>Jövőbeli tervek</a:t>
            </a:r>
            <a:endParaRPr lang="en-US" sz="1200" noProof="0" dirty="0" smtClean="0">
              <a:solidFill>
                <a:srgbClr val="006600"/>
              </a:solidFill>
            </a:endParaRPr>
          </a:p>
        </p:txBody>
      </p:sp>
      <p:sp>
        <p:nvSpPr>
          <p:cNvPr id="19" name="Rectangle 4"/>
          <p:cNvSpPr txBox="1">
            <a:spLocks noChangeArrowheads="1"/>
          </p:cNvSpPr>
          <p:nvPr userDrawn="1"/>
        </p:nvSpPr>
        <p:spPr bwMode="auto">
          <a:xfrm>
            <a:off x="0" y="990600"/>
            <a:ext cx="1260000" cy="5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6600"/>
                </a:solidFill>
                <a:latin typeface="+mn-lt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PhD Konferencia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Hollókő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+mn-lt"/>
              <a:ea typeface="+mn-ea"/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</p:sldLayoutIdLst>
  <p:timing>
    <p:tnLst>
      <p:par>
        <p:cTn id="1" dur="indefinite" restart="never" nodeType="tmRoot"/>
      </p:par>
    </p:tnLst>
  </p:timing>
  <p:hf hdr="0" ftr="0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rgbClr val="5F5F5F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rgbClr val="5F5F5F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5F5F5F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5F5F5F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5F5F5F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5F5F5F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5F5F5F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5F5F5F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5F5F5F"/>
          </a:solidFill>
          <a:latin typeface="+mn-lt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6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81200" y="152400"/>
            <a:ext cx="7010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Mintacím szerkesztése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5400" y="1219200"/>
            <a:ext cx="76962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err="1" smtClean="0"/>
              <a:t>Mintaszöveg</a:t>
            </a:r>
            <a:r>
              <a:rPr lang="en-US" dirty="0" smtClean="0"/>
              <a:t> </a:t>
            </a:r>
            <a:r>
              <a:rPr lang="en-US" dirty="0" err="1" smtClean="0"/>
              <a:t>szerkesztése</a:t>
            </a:r>
            <a:endParaRPr lang="en-US" dirty="0" smtClean="0"/>
          </a:p>
          <a:p>
            <a:pPr lvl="1"/>
            <a:r>
              <a:rPr lang="en-US" dirty="0" err="1" smtClean="0"/>
              <a:t>Második</a:t>
            </a:r>
            <a:r>
              <a:rPr lang="en-US" dirty="0" smtClean="0"/>
              <a:t> </a:t>
            </a:r>
            <a:r>
              <a:rPr lang="en-US" dirty="0" err="1" smtClean="0"/>
              <a:t>szint</a:t>
            </a:r>
            <a:endParaRPr lang="en-US" dirty="0" smtClean="0"/>
          </a:p>
          <a:p>
            <a:pPr lvl="2"/>
            <a:r>
              <a:rPr lang="en-US" dirty="0" err="1" smtClean="0"/>
              <a:t>Harmadik</a:t>
            </a:r>
            <a:r>
              <a:rPr lang="en-US" dirty="0" smtClean="0"/>
              <a:t> </a:t>
            </a:r>
            <a:r>
              <a:rPr lang="en-US" dirty="0" err="1" smtClean="0"/>
              <a:t>szint</a:t>
            </a:r>
            <a:endParaRPr lang="en-US" dirty="0" smtClean="0"/>
          </a:p>
          <a:p>
            <a:pPr lvl="3"/>
            <a:r>
              <a:rPr lang="en-US" dirty="0" err="1" smtClean="0"/>
              <a:t>Negyedik</a:t>
            </a:r>
            <a:r>
              <a:rPr lang="en-US" dirty="0" smtClean="0"/>
              <a:t> </a:t>
            </a:r>
            <a:r>
              <a:rPr lang="en-US" dirty="0" err="1" smtClean="0"/>
              <a:t>szint</a:t>
            </a:r>
            <a:endParaRPr lang="en-US" dirty="0" smtClean="0"/>
          </a:p>
          <a:p>
            <a:pPr lvl="4"/>
            <a:r>
              <a:rPr lang="en-US" dirty="0" err="1" smtClean="0"/>
              <a:t>Ötödik</a:t>
            </a:r>
            <a:r>
              <a:rPr lang="en-US" dirty="0" smtClean="0"/>
              <a:t> </a:t>
            </a:r>
            <a:r>
              <a:rPr lang="en-US" dirty="0" err="1" smtClean="0"/>
              <a:t>szint</a:t>
            </a:r>
            <a:endParaRPr lang="en-US" dirty="0" smtClean="0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" y="6400800"/>
            <a:ext cx="8382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DDDDDD"/>
                </a:solidFill>
                <a:latin typeface="+mn-lt"/>
              </a:defRPr>
            </a:lvl1pPr>
          </a:lstStyle>
          <a:p>
            <a:fld id="{8C4B355A-2EF3-4ABD-8446-8171084C3722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29705" name="AutoShape 9">
            <a:hlinkClick r:id="rId7" action="ppaction://hlinksldjump" highlightClick="1"/>
          </p:cNvPr>
          <p:cNvSpPr>
            <a:spLocks noChangeArrowheads="1"/>
          </p:cNvSpPr>
          <p:nvPr userDrawn="1"/>
        </p:nvSpPr>
        <p:spPr bwMode="auto">
          <a:xfrm>
            <a:off x="0" y="3810000"/>
            <a:ext cx="1143000" cy="2286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 dirty="0"/>
          </a:p>
        </p:txBody>
      </p:sp>
      <p:sp>
        <p:nvSpPr>
          <p:cNvPr id="29709" name="AutoShape 13">
            <a:hlinkClick r:id="rId8" action="ppaction://hlinksldjump" highlightClick="1"/>
          </p:cNvPr>
          <p:cNvSpPr>
            <a:spLocks noChangeArrowheads="1"/>
          </p:cNvSpPr>
          <p:nvPr userDrawn="1"/>
        </p:nvSpPr>
        <p:spPr bwMode="auto">
          <a:xfrm>
            <a:off x="0" y="4029075"/>
            <a:ext cx="1143000" cy="2286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 dirty="0"/>
          </a:p>
        </p:txBody>
      </p:sp>
      <p:sp>
        <p:nvSpPr>
          <p:cNvPr id="29710" name="AutoShape 14">
            <a:hlinkClick r:id="rId9" action="ppaction://hlinksldjump" highlightClick="1"/>
          </p:cNvPr>
          <p:cNvSpPr>
            <a:spLocks noChangeArrowheads="1"/>
          </p:cNvSpPr>
          <p:nvPr userDrawn="1"/>
        </p:nvSpPr>
        <p:spPr bwMode="auto">
          <a:xfrm>
            <a:off x="0" y="4343400"/>
            <a:ext cx="1143000" cy="2286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 dirty="0"/>
          </a:p>
        </p:txBody>
      </p:sp>
      <p:sp>
        <p:nvSpPr>
          <p:cNvPr id="29711" name="AutoShape 15">
            <a:hlinkClick r:id="" action="ppaction://noaction" highlightClick="1"/>
          </p:cNvPr>
          <p:cNvSpPr>
            <a:spLocks noChangeArrowheads="1"/>
          </p:cNvSpPr>
          <p:nvPr userDrawn="1"/>
        </p:nvSpPr>
        <p:spPr bwMode="auto">
          <a:xfrm>
            <a:off x="0" y="4648200"/>
            <a:ext cx="1143000" cy="2286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 dirty="0"/>
          </a:p>
        </p:txBody>
      </p:sp>
      <p:sp>
        <p:nvSpPr>
          <p:cNvPr id="29712" name="AutoShape 16">
            <a:hlinkClick r:id="" action="ppaction://noaction" highlightClick="1"/>
          </p:cNvPr>
          <p:cNvSpPr>
            <a:spLocks noChangeArrowheads="1"/>
          </p:cNvSpPr>
          <p:nvPr userDrawn="1"/>
        </p:nvSpPr>
        <p:spPr bwMode="auto">
          <a:xfrm>
            <a:off x="0" y="4848225"/>
            <a:ext cx="1143000" cy="2286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 dirty="0"/>
          </a:p>
        </p:txBody>
      </p:sp>
      <p:sp>
        <p:nvSpPr>
          <p:cNvPr id="29713" name="AutoShape 17">
            <a:hlinkClick r:id="" action="ppaction://noaction" highlightClick="1"/>
          </p:cNvPr>
          <p:cNvSpPr>
            <a:spLocks noChangeArrowheads="1"/>
          </p:cNvSpPr>
          <p:nvPr userDrawn="1"/>
        </p:nvSpPr>
        <p:spPr bwMode="auto">
          <a:xfrm>
            <a:off x="0" y="5114925"/>
            <a:ext cx="1143000" cy="2286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 dirty="0"/>
          </a:p>
        </p:txBody>
      </p:sp>
      <p:sp>
        <p:nvSpPr>
          <p:cNvPr id="29703" name="Text Box 7"/>
          <p:cNvSpPr txBox="1">
            <a:spLocks noChangeArrowheads="1"/>
          </p:cNvSpPr>
          <p:nvPr userDrawn="1"/>
        </p:nvSpPr>
        <p:spPr bwMode="auto">
          <a:xfrm>
            <a:off x="0" y="3276600"/>
            <a:ext cx="12192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>
            <a:spAutoFit/>
          </a:bodyPr>
          <a:lstStyle/>
          <a:p>
            <a:pPr>
              <a:spcBef>
                <a:spcPct val="50000"/>
              </a:spcBef>
            </a:pPr>
            <a:r>
              <a:rPr lang="hu-HU" sz="1200" u="none" noProof="0" dirty="0" smtClean="0">
                <a:solidFill>
                  <a:srgbClr val="006600"/>
                </a:solidFill>
              </a:rPr>
              <a:t>Bevezetés</a:t>
            </a:r>
            <a:endParaRPr lang="en-US" sz="1200" u="none" noProof="0" dirty="0" smtClean="0">
              <a:solidFill>
                <a:srgbClr val="006600"/>
              </a:solidFill>
            </a:endParaRPr>
          </a:p>
          <a:p>
            <a:pPr>
              <a:spcBef>
                <a:spcPts val="600"/>
              </a:spcBef>
            </a:pPr>
            <a:r>
              <a:rPr lang="hu-HU" sz="1200" noProof="0" dirty="0" smtClean="0">
                <a:solidFill>
                  <a:srgbClr val="006600"/>
                </a:solidFill>
              </a:rPr>
              <a:t>Arci jellemzők követése</a:t>
            </a:r>
            <a:endParaRPr lang="en-US" sz="1200" noProof="0" dirty="0" smtClean="0">
              <a:solidFill>
                <a:srgbClr val="006600"/>
              </a:solidFill>
            </a:endParaRPr>
          </a:p>
          <a:p>
            <a:pPr marL="0" indent="0">
              <a:spcBef>
                <a:spcPts val="300"/>
              </a:spcBef>
            </a:pPr>
            <a:r>
              <a:rPr lang="hu-HU" sz="1200" noProof="0" dirty="0" smtClean="0">
                <a:solidFill>
                  <a:srgbClr val="006600"/>
                </a:solidFill>
              </a:rPr>
              <a:t>Színérzékelés</a:t>
            </a:r>
            <a:endParaRPr lang="en-US" sz="1200" noProof="0" dirty="0" smtClean="0">
              <a:solidFill>
                <a:srgbClr val="006600"/>
              </a:solidFill>
            </a:endParaRPr>
          </a:p>
          <a:p>
            <a:pPr marL="1588" indent="0">
              <a:spcBef>
                <a:spcPts val="300"/>
              </a:spcBef>
              <a:buFont typeface="Wingdings" pitchFamily="2" charset="2"/>
              <a:buChar char="Ø"/>
            </a:pPr>
            <a:r>
              <a:rPr lang="hu-HU" sz="1200" kern="1200" noProof="0" dirty="0" smtClean="0">
                <a:solidFill>
                  <a:schemeClr val="bg1"/>
                </a:solidFill>
                <a:latin typeface="Arial" charset="0"/>
                <a:ea typeface="+mn-ea"/>
                <a:cs typeface="Arial" charset="0"/>
              </a:rPr>
              <a:t>Pozíció és orientáció</a:t>
            </a:r>
            <a:endParaRPr lang="en-US" sz="1200" noProof="0" dirty="0" smtClean="0">
              <a:solidFill>
                <a:schemeClr val="bg1"/>
              </a:solidFill>
            </a:endParaRPr>
          </a:p>
          <a:p>
            <a:pPr>
              <a:spcBef>
                <a:spcPts val="600"/>
              </a:spcBef>
            </a:pPr>
            <a:r>
              <a:rPr lang="hu-HU" sz="1200" noProof="0" dirty="0" smtClean="0">
                <a:solidFill>
                  <a:srgbClr val="006600"/>
                </a:solidFill>
              </a:rPr>
              <a:t>Gesztus-felismerés</a:t>
            </a:r>
            <a:endParaRPr lang="en-US" sz="1200" noProof="0" dirty="0" smtClean="0">
              <a:solidFill>
                <a:srgbClr val="006600"/>
              </a:solidFill>
            </a:endParaRPr>
          </a:p>
          <a:p>
            <a:pPr marL="0" indent="0">
              <a:spcBef>
                <a:spcPts val="600"/>
              </a:spcBef>
            </a:pPr>
            <a:r>
              <a:rPr lang="hu-HU" sz="1200" noProof="0" dirty="0" smtClean="0">
                <a:solidFill>
                  <a:srgbClr val="006600"/>
                </a:solidFill>
              </a:rPr>
              <a:t>Jövőbeli tervek</a:t>
            </a:r>
            <a:endParaRPr lang="en-US" sz="1200" noProof="0" dirty="0" smtClean="0">
              <a:solidFill>
                <a:srgbClr val="006600"/>
              </a:solidFill>
            </a:endParaRPr>
          </a:p>
        </p:txBody>
      </p:sp>
      <p:sp>
        <p:nvSpPr>
          <p:cNvPr id="19" name="Rectangle 4"/>
          <p:cNvSpPr txBox="1">
            <a:spLocks noChangeArrowheads="1"/>
          </p:cNvSpPr>
          <p:nvPr userDrawn="1"/>
        </p:nvSpPr>
        <p:spPr bwMode="auto">
          <a:xfrm>
            <a:off x="0" y="990600"/>
            <a:ext cx="1260000" cy="5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6600"/>
                </a:solidFill>
                <a:latin typeface="+mn-lt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PhD Konferencia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Hollókő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+mn-lt"/>
              <a:ea typeface="+mn-ea"/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</p:sldLayoutIdLst>
  <p:timing>
    <p:tnLst>
      <p:par>
        <p:cTn id="1" dur="indefinite" restart="never" nodeType="tmRoot"/>
      </p:par>
    </p:tnLst>
  </p:timing>
  <p:hf hdr="0" ftr="0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rgbClr val="5F5F5F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rgbClr val="5F5F5F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5F5F5F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5F5F5F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5F5F5F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5F5F5F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5F5F5F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5F5F5F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5F5F5F"/>
          </a:solidFill>
          <a:latin typeface="+mn-lt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6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81200" y="152400"/>
            <a:ext cx="7010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Mintacím szerkesztése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5400" y="1219200"/>
            <a:ext cx="76962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err="1" smtClean="0"/>
              <a:t>Mintaszöveg</a:t>
            </a:r>
            <a:r>
              <a:rPr lang="en-US" dirty="0" smtClean="0"/>
              <a:t> </a:t>
            </a:r>
            <a:r>
              <a:rPr lang="en-US" dirty="0" err="1" smtClean="0"/>
              <a:t>szerkesztése</a:t>
            </a:r>
            <a:endParaRPr lang="en-US" dirty="0" smtClean="0"/>
          </a:p>
          <a:p>
            <a:pPr lvl="1"/>
            <a:r>
              <a:rPr lang="en-US" dirty="0" err="1" smtClean="0"/>
              <a:t>Második</a:t>
            </a:r>
            <a:r>
              <a:rPr lang="en-US" dirty="0" smtClean="0"/>
              <a:t> </a:t>
            </a:r>
            <a:r>
              <a:rPr lang="en-US" dirty="0" err="1" smtClean="0"/>
              <a:t>szint</a:t>
            </a:r>
            <a:endParaRPr lang="en-US" dirty="0" smtClean="0"/>
          </a:p>
          <a:p>
            <a:pPr lvl="2"/>
            <a:r>
              <a:rPr lang="en-US" dirty="0" err="1" smtClean="0"/>
              <a:t>Harmadik</a:t>
            </a:r>
            <a:r>
              <a:rPr lang="en-US" dirty="0" smtClean="0"/>
              <a:t> </a:t>
            </a:r>
            <a:r>
              <a:rPr lang="en-US" dirty="0" err="1" smtClean="0"/>
              <a:t>szint</a:t>
            </a:r>
            <a:endParaRPr lang="en-US" dirty="0" smtClean="0"/>
          </a:p>
          <a:p>
            <a:pPr lvl="3"/>
            <a:r>
              <a:rPr lang="en-US" dirty="0" err="1" smtClean="0"/>
              <a:t>Negyedik</a:t>
            </a:r>
            <a:r>
              <a:rPr lang="en-US" dirty="0" smtClean="0"/>
              <a:t> </a:t>
            </a:r>
            <a:r>
              <a:rPr lang="en-US" dirty="0" err="1" smtClean="0"/>
              <a:t>szint</a:t>
            </a:r>
            <a:endParaRPr lang="en-US" dirty="0" smtClean="0"/>
          </a:p>
          <a:p>
            <a:pPr lvl="4"/>
            <a:r>
              <a:rPr lang="en-US" dirty="0" err="1" smtClean="0"/>
              <a:t>Ötödik</a:t>
            </a:r>
            <a:r>
              <a:rPr lang="en-US" dirty="0" smtClean="0"/>
              <a:t> </a:t>
            </a:r>
            <a:r>
              <a:rPr lang="en-US" dirty="0" err="1" smtClean="0"/>
              <a:t>szint</a:t>
            </a:r>
            <a:endParaRPr lang="en-US" dirty="0" smtClean="0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" y="6400800"/>
            <a:ext cx="8382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DDDDDD"/>
                </a:solidFill>
                <a:latin typeface="+mn-lt"/>
              </a:defRPr>
            </a:lvl1pPr>
          </a:lstStyle>
          <a:p>
            <a:fld id="{8C4B355A-2EF3-4ABD-8446-8171084C3722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29705" name="AutoShape 9">
            <a:hlinkClick r:id="rId7" action="ppaction://hlinksldjump" highlightClick="1"/>
          </p:cNvPr>
          <p:cNvSpPr>
            <a:spLocks noChangeArrowheads="1"/>
          </p:cNvSpPr>
          <p:nvPr userDrawn="1"/>
        </p:nvSpPr>
        <p:spPr bwMode="auto">
          <a:xfrm>
            <a:off x="0" y="3810000"/>
            <a:ext cx="1143000" cy="2286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 dirty="0"/>
          </a:p>
        </p:txBody>
      </p:sp>
      <p:sp>
        <p:nvSpPr>
          <p:cNvPr id="29709" name="AutoShape 13">
            <a:hlinkClick r:id="rId8" action="ppaction://hlinksldjump" highlightClick="1"/>
          </p:cNvPr>
          <p:cNvSpPr>
            <a:spLocks noChangeArrowheads="1"/>
          </p:cNvSpPr>
          <p:nvPr userDrawn="1"/>
        </p:nvSpPr>
        <p:spPr bwMode="auto">
          <a:xfrm>
            <a:off x="0" y="4029075"/>
            <a:ext cx="1143000" cy="2286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 dirty="0"/>
          </a:p>
        </p:txBody>
      </p:sp>
      <p:sp>
        <p:nvSpPr>
          <p:cNvPr id="29710" name="AutoShape 14">
            <a:hlinkClick r:id="rId9" action="ppaction://hlinksldjump" highlightClick="1"/>
          </p:cNvPr>
          <p:cNvSpPr>
            <a:spLocks noChangeArrowheads="1"/>
          </p:cNvSpPr>
          <p:nvPr userDrawn="1"/>
        </p:nvSpPr>
        <p:spPr bwMode="auto">
          <a:xfrm>
            <a:off x="0" y="4343400"/>
            <a:ext cx="1143000" cy="2286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 dirty="0"/>
          </a:p>
        </p:txBody>
      </p:sp>
      <p:sp>
        <p:nvSpPr>
          <p:cNvPr id="29711" name="AutoShape 15">
            <a:hlinkClick r:id="" action="ppaction://noaction" highlightClick="1"/>
          </p:cNvPr>
          <p:cNvSpPr>
            <a:spLocks noChangeArrowheads="1"/>
          </p:cNvSpPr>
          <p:nvPr userDrawn="1"/>
        </p:nvSpPr>
        <p:spPr bwMode="auto">
          <a:xfrm>
            <a:off x="0" y="4648200"/>
            <a:ext cx="1143000" cy="2286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 dirty="0"/>
          </a:p>
        </p:txBody>
      </p:sp>
      <p:sp>
        <p:nvSpPr>
          <p:cNvPr id="29712" name="AutoShape 16">
            <a:hlinkClick r:id="" action="ppaction://noaction" highlightClick="1"/>
          </p:cNvPr>
          <p:cNvSpPr>
            <a:spLocks noChangeArrowheads="1"/>
          </p:cNvSpPr>
          <p:nvPr userDrawn="1"/>
        </p:nvSpPr>
        <p:spPr bwMode="auto">
          <a:xfrm>
            <a:off x="0" y="4848225"/>
            <a:ext cx="1143000" cy="2286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 dirty="0"/>
          </a:p>
        </p:txBody>
      </p:sp>
      <p:sp>
        <p:nvSpPr>
          <p:cNvPr id="29713" name="AutoShape 17">
            <a:hlinkClick r:id="" action="ppaction://noaction" highlightClick="1"/>
          </p:cNvPr>
          <p:cNvSpPr>
            <a:spLocks noChangeArrowheads="1"/>
          </p:cNvSpPr>
          <p:nvPr userDrawn="1"/>
        </p:nvSpPr>
        <p:spPr bwMode="auto">
          <a:xfrm>
            <a:off x="0" y="5114925"/>
            <a:ext cx="1143000" cy="2286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 dirty="0"/>
          </a:p>
        </p:txBody>
      </p:sp>
      <p:sp>
        <p:nvSpPr>
          <p:cNvPr id="29703" name="Text Box 7"/>
          <p:cNvSpPr txBox="1">
            <a:spLocks noChangeArrowheads="1"/>
          </p:cNvSpPr>
          <p:nvPr userDrawn="1"/>
        </p:nvSpPr>
        <p:spPr bwMode="auto">
          <a:xfrm>
            <a:off x="0" y="3276600"/>
            <a:ext cx="12192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>
            <a:spAutoFit/>
          </a:bodyPr>
          <a:lstStyle/>
          <a:p>
            <a:pPr>
              <a:spcBef>
                <a:spcPct val="50000"/>
              </a:spcBef>
            </a:pPr>
            <a:r>
              <a:rPr lang="hu-HU" sz="1200" u="none" noProof="0" dirty="0" smtClean="0">
                <a:solidFill>
                  <a:srgbClr val="006600"/>
                </a:solidFill>
              </a:rPr>
              <a:t>Bevezetés</a:t>
            </a:r>
            <a:endParaRPr lang="en-US" sz="1200" u="none" noProof="0" dirty="0" smtClean="0">
              <a:solidFill>
                <a:srgbClr val="006600"/>
              </a:solidFill>
            </a:endParaRPr>
          </a:p>
          <a:p>
            <a:pPr>
              <a:spcBef>
                <a:spcPts val="600"/>
              </a:spcBef>
            </a:pPr>
            <a:r>
              <a:rPr lang="hu-HU" sz="1200" noProof="0" dirty="0" smtClean="0">
                <a:solidFill>
                  <a:srgbClr val="006600"/>
                </a:solidFill>
              </a:rPr>
              <a:t>Arci jellemzők követése</a:t>
            </a:r>
            <a:endParaRPr lang="en-US" sz="1200" noProof="0" dirty="0" smtClean="0">
              <a:solidFill>
                <a:srgbClr val="006600"/>
              </a:solidFill>
            </a:endParaRPr>
          </a:p>
          <a:p>
            <a:pPr marL="0" indent="0">
              <a:spcBef>
                <a:spcPts val="300"/>
              </a:spcBef>
            </a:pPr>
            <a:r>
              <a:rPr lang="hu-HU" sz="1200" noProof="0" dirty="0" smtClean="0">
                <a:solidFill>
                  <a:srgbClr val="006600"/>
                </a:solidFill>
              </a:rPr>
              <a:t>Színérzékelés</a:t>
            </a:r>
            <a:endParaRPr lang="en-US" sz="1200" noProof="0" dirty="0" smtClean="0">
              <a:solidFill>
                <a:srgbClr val="006600"/>
              </a:solidFill>
            </a:endParaRPr>
          </a:p>
          <a:p>
            <a:pPr marL="1588" indent="0">
              <a:spcBef>
                <a:spcPts val="300"/>
              </a:spcBef>
            </a:pPr>
            <a:r>
              <a:rPr lang="hu-HU" sz="1200" kern="1200" noProof="0" dirty="0" smtClean="0">
                <a:solidFill>
                  <a:srgbClr val="006600"/>
                </a:solidFill>
                <a:latin typeface="Arial" charset="0"/>
                <a:ea typeface="+mn-ea"/>
                <a:cs typeface="Arial" charset="0"/>
              </a:rPr>
              <a:t>Pozíció és orientáció</a:t>
            </a:r>
            <a:endParaRPr lang="en-US" sz="1200" noProof="0" dirty="0" smtClean="0">
              <a:solidFill>
                <a:srgbClr val="006600"/>
              </a:solidFill>
            </a:endParaRPr>
          </a:p>
          <a:p>
            <a:pPr>
              <a:spcBef>
                <a:spcPts val="600"/>
              </a:spcBef>
              <a:buFont typeface="Wingdings" pitchFamily="2" charset="2"/>
              <a:buChar char="Ø"/>
            </a:pPr>
            <a:r>
              <a:rPr lang="hu-HU" sz="1200" noProof="0" dirty="0" smtClean="0">
                <a:solidFill>
                  <a:schemeClr val="bg1"/>
                </a:solidFill>
              </a:rPr>
              <a:t>Gesztus-felismerés</a:t>
            </a:r>
            <a:endParaRPr lang="en-US" sz="1200" noProof="0" dirty="0" smtClean="0">
              <a:solidFill>
                <a:schemeClr val="bg1"/>
              </a:solidFill>
            </a:endParaRPr>
          </a:p>
          <a:p>
            <a:pPr marL="0" indent="0">
              <a:spcBef>
                <a:spcPts val="600"/>
              </a:spcBef>
            </a:pPr>
            <a:r>
              <a:rPr lang="hu-HU" sz="1200" noProof="0" dirty="0" smtClean="0">
                <a:solidFill>
                  <a:srgbClr val="006600"/>
                </a:solidFill>
              </a:rPr>
              <a:t>Jövőbeli tervek</a:t>
            </a:r>
            <a:endParaRPr lang="en-US" sz="1200" noProof="0" dirty="0" smtClean="0">
              <a:solidFill>
                <a:srgbClr val="006600"/>
              </a:solidFill>
            </a:endParaRPr>
          </a:p>
        </p:txBody>
      </p:sp>
      <p:sp>
        <p:nvSpPr>
          <p:cNvPr id="19" name="Rectangle 4"/>
          <p:cNvSpPr txBox="1">
            <a:spLocks noChangeArrowheads="1"/>
          </p:cNvSpPr>
          <p:nvPr userDrawn="1"/>
        </p:nvSpPr>
        <p:spPr bwMode="auto">
          <a:xfrm>
            <a:off x="0" y="990600"/>
            <a:ext cx="1260000" cy="5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6600"/>
                </a:solidFill>
                <a:latin typeface="+mn-lt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PhD Konferencia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Hollókő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+mn-lt"/>
              <a:ea typeface="+mn-ea"/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</p:sldLayoutIdLst>
  <p:timing>
    <p:tnLst>
      <p:par>
        <p:cTn id="1" dur="indefinite" restart="never" nodeType="tmRoot"/>
      </p:par>
    </p:tnLst>
  </p:timing>
  <p:hf hdr="0" ftr="0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rgbClr val="5F5F5F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rgbClr val="5F5F5F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5F5F5F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5F5F5F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5F5F5F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5F5F5F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5F5F5F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5F5F5F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5F5F5F"/>
          </a:solidFill>
          <a:latin typeface="+mn-lt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6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81200" y="152400"/>
            <a:ext cx="7010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Mintacím szerkesztése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5400" y="1219200"/>
            <a:ext cx="76962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err="1" smtClean="0"/>
              <a:t>Mintaszöveg</a:t>
            </a:r>
            <a:r>
              <a:rPr lang="en-US" dirty="0" smtClean="0"/>
              <a:t> </a:t>
            </a:r>
            <a:r>
              <a:rPr lang="en-US" dirty="0" err="1" smtClean="0"/>
              <a:t>szerkesztése</a:t>
            </a:r>
            <a:endParaRPr lang="en-US" dirty="0" smtClean="0"/>
          </a:p>
          <a:p>
            <a:pPr lvl="1"/>
            <a:r>
              <a:rPr lang="en-US" dirty="0" err="1" smtClean="0"/>
              <a:t>Második</a:t>
            </a:r>
            <a:r>
              <a:rPr lang="en-US" dirty="0" smtClean="0"/>
              <a:t> </a:t>
            </a:r>
            <a:r>
              <a:rPr lang="en-US" dirty="0" err="1" smtClean="0"/>
              <a:t>szint</a:t>
            </a:r>
            <a:endParaRPr lang="en-US" dirty="0" smtClean="0"/>
          </a:p>
          <a:p>
            <a:pPr lvl="2"/>
            <a:r>
              <a:rPr lang="en-US" dirty="0" err="1" smtClean="0"/>
              <a:t>Harmadik</a:t>
            </a:r>
            <a:r>
              <a:rPr lang="en-US" dirty="0" smtClean="0"/>
              <a:t> </a:t>
            </a:r>
            <a:r>
              <a:rPr lang="en-US" dirty="0" err="1" smtClean="0"/>
              <a:t>szint</a:t>
            </a:r>
            <a:endParaRPr lang="en-US" dirty="0" smtClean="0"/>
          </a:p>
          <a:p>
            <a:pPr lvl="3"/>
            <a:r>
              <a:rPr lang="en-US" dirty="0" err="1" smtClean="0"/>
              <a:t>Negyedik</a:t>
            </a:r>
            <a:r>
              <a:rPr lang="en-US" dirty="0" smtClean="0"/>
              <a:t> </a:t>
            </a:r>
            <a:r>
              <a:rPr lang="en-US" dirty="0" err="1" smtClean="0"/>
              <a:t>szint</a:t>
            </a:r>
            <a:endParaRPr lang="en-US" dirty="0" smtClean="0"/>
          </a:p>
          <a:p>
            <a:pPr lvl="4"/>
            <a:r>
              <a:rPr lang="en-US" dirty="0" err="1" smtClean="0"/>
              <a:t>Ötödik</a:t>
            </a:r>
            <a:r>
              <a:rPr lang="en-US" dirty="0" smtClean="0"/>
              <a:t> </a:t>
            </a:r>
            <a:r>
              <a:rPr lang="en-US" dirty="0" err="1" smtClean="0"/>
              <a:t>szint</a:t>
            </a:r>
            <a:endParaRPr lang="en-US" dirty="0" smtClean="0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" y="6400800"/>
            <a:ext cx="8382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DDDDDD"/>
                </a:solidFill>
                <a:latin typeface="+mn-lt"/>
              </a:defRPr>
            </a:lvl1pPr>
          </a:lstStyle>
          <a:p>
            <a:fld id="{8C4B355A-2EF3-4ABD-8446-8171084C3722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29705" name="AutoShape 9">
            <a:hlinkClick r:id="rId7" action="ppaction://hlinksldjump" highlightClick="1"/>
          </p:cNvPr>
          <p:cNvSpPr>
            <a:spLocks noChangeArrowheads="1"/>
          </p:cNvSpPr>
          <p:nvPr userDrawn="1"/>
        </p:nvSpPr>
        <p:spPr bwMode="auto">
          <a:xfrm>
            <a:off x="0" y="3810000"/>
            <a:ext cx="1143000" cy="2286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 dirty="0"/>
          </a:p>
        </p:txBody>
      </p:sp>
      <p:sp>
        <p:nvSpPr>
          <p:cNvPr id="29709" name="AutoShape 13">
            <a:hlinkClick r:id="rId8" action="ppaction://hlinksldjump" highlightClick="1"/>
          </p:cNvPr>
          <p:cNvSpPr>
            <a:spLocks noChangeArrowheads="1"/>
          </p:cNvSpPr>
          <p:nvPr userDrawn="1"/>
        </p:nvSpPr>
        <p:spPr bwMode="auto">
          <a:xfrm>
            <a:off x="0" y="4029075"/>
            <a:ext cx="1143000" cy="2286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 dirty="0"/>
          </a:p>
        </p:txBody>
      </p:sp>
      <p:sp>
        <p:nvSpPr>
          <p:cNvPr id="29710" name="AutoShape 14">
            <a:hlinkClick r:id="rId9" action="ppaction://hlinksldjump" highlightClick="1"/>
          </p:cNvPr>
          <p:cNvSpPr>
            <a:spLocks noChangeArrowheads="1"/>
          </p:cNvSpPr>
          <p:nvPr userDrawn="1"/>
        </p:nvSpPr>
        <p:spPr bwMode="auto">
          <a:xfrm>
            <a:off x="0" y="4343400"/>
            <a:ext cx="1143000" cy="2286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 dirty="0"/>
          </a:p>
        </p:txBody>
      </p:sp>
      <p:sp>
        <p:nvSpPr>
          <p:cNvPr id="29711" name="AutoShape 15">
            <a:hlinkClick r:id="" action="ppaction://noaction" highlightClick="1"/>
          </p:cNvPr>
          <p:cNvSpPr>
            <a:spLocks noChangeArrowheads="1"/>
          </p:cNvSpPr>
          <p:nvPr userDrawn="1"/>
        </p:nvSpPr>
        <p:spPr bwMode="auto">
          <a:xfrm>
            <a:off x="0" y="4648200"/>
            <a:ext cx="1143000" cy="2286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 dirty="0"/>
          </a:p>
        </p:txBody>
      </p:sp>
      <p:sp>
        <p:nvSpPr>
          <p:cNvPr id="29712" name="AutoShape 16">
            <a:hlinkClick r:id="" action="ppaction://noaction" highlightClick="1"/>
          </p:cNvPr>
          <p:cNvSpPr>
            <a:spLocks noChangeArrowheads="1"/>
          </p:cNvSpPr>
          <p:nvPr userDrawn="1"/>
        </p:nvSpPr>
        <p:spPr bwMode="auto">
          <a:xfrm>
            <a:off x="0" y="4848225"/>
            <a:ext cx="1143000" cy="2286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 dirty="0"/>
          </a:p>
        </p:txBody>
      </p:sp>
      <p:sp>
        <p:nvSpPr>
          <p:cNvPr id="29713" name="AutoShape 17">
            <a:hlinkClick r:id="" action="ppaction://noaction" highlightClick="1"/>
          </p:cNvPr>
          <p:cNvSpPr>
            <a:spLocks noChangeArrowheads="1"/>
          </p:cNvSpPr>
          <p:nvPr userDrawn="1"/>
        </p:nvSpPr>
        <p:spPr bwMode="auto">
          <a:xfrm>
            <a:off x="0" y="5114925"/>
            <a:ext cx="1143000" cy="228600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 dirty="0"/>
          </a:p>
        </p:txBody>
      </p:sp>
      <p:sp>
        <p:nvSpPr>
          <p:cNvPr id="29703" name="Text Box 7"/>
          <p:cNvSpPr txBox="1">
            <a:spLocks noChangeArrowheads="1"/>
          </p:cNvSpPr>
          <p:nvPr userDrawn="1"/>
        </p:nvSpPr>
        <p:spPr bwMode="auto">
          <a:xfrm>
            <a:off x="0" y="3276600"/>
            <a:ext cx="12192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>
            <a:spAutoFit/>
          </a:bodyPr>
          <a:lstStyle/>
          <a:p>
            <a:pPr>
              <a:spcBef>
                <a:spcPct val="50000"/>
              </a:spcBef>
            </a:pPr>
            <a:r>
              <a:rPr lang="hu-HU" sz="1200" u="none" noProof="0" dirty="0" smtClean="0">
                <a:solidFill>
                  <a:srgbClr val="006600"/>
                </a:solidFill>
              </a:rPr>
              <a:t>Bevezetés</a:t>
            </a:r>
            <a:endParaRPr lang="en-US" sz="1200" u="none" noProof="0" dirty="0" smtClean="0">
              <a:solidFill>
                <a:srgbClr val="006600"/>
              </a:solidFill>
            </a:endParaRPr>
          </a:p>
          <a:p>
            <a:pPr>
              <a:spcBef>
                <a:spcPts val="600"/>
              </a:spcBef>
            </a:pPr>
            <a:r>
              <a:rPr lang="hu-HU" sz="1200" noProof="0" dirty="0" smtClean="0">
                <a:solidFill>
                  <a:srgbClr val="006600"/>
                </a:solidFill>
              </a:rPr>
              <a:t>Arci jellemzők követése</a:t>
            </a:r>
            <a:endParaRPr lang="en-US" sz="1200" noProof="0" dirty="0" smtClean="0">
              <a:solidFill>
                <a:srgbClr val="006600"/>
              </a:solidFill>
            </a:endParaRPr>
          </a:p>
          <a:p>
            <a:pPr marL="0" indent="0">
              <a:spcBef>
                <a:spcPts val="300"/>
              </a:spcBef>
            </a:pPr>
            <a:r>
              <a:rPr lang="hu-HU" sz="1200" noProof="0" dirty="0" smtClean="0">
                <a:solidFill>
                  <a:srgbClr val="006600"/>
                </a:solidFill>
              </a:rPr>
              <a:t>Színérzékelés</a:t>
            </a:r>
            <a:endParaRPr lang="en-US" sz="1200" noProof="0" dirty="0" smtClean="0">
              <a:solidFill>
                <a:srgbClr val="006600"/>
              </a:solidFill>
            </a:endParaRPr>
          </a:p>
          <a:p>
            <a:pPr marL="1588" indent="0">
              <a:spcBef>
                <a:spcPts val="300"/>
              </a:spcBef>
            </a:pPr>
            <a:r>
              <a:rPr lang="hu-HU" sz="1200" kern="1200" noProof="0" dirty="0" smtClean="0">
                <a:solidFill>
                  <a:srgbClr val="006600"/>
                </a:solidFill>
                <a:latin typeface="Arial" charset="0"/>
                <a:ea typeface="+mn-ea"/>
                <a:cs typeface="Arial" charset="0"/>
              </a:rPr>
              <a:t>Pozíció és orientáció</a:t>
            </a:r>
            <a:endParaRPr lang="en-US" sz="1200" noProof="0" dirty="0" smtClean="0">
              <a:solidFill>
                <a:srgbClr val="006600"/>
              </a:solidFill>
            </a:endParaRPr>
          </a:p>
          <a:p>
            <a:pPr>
              <a:spcBef>
                <a:spcPts val="600"/>
              </a:spcBef>
            </a:pPr>
            <a:r>
              <a:rPr lang="hu-HU" sz="1200" noProof="0" dirty="0" smtClean="0">
                <a:solidFill>
                  <a:srgbClr val="006600"/>
                </a:solidFill>
              </a:rPr>
              <a:t>Gesztus-felismerés</a:t>
            </a:r>
            <a:endParaRPr lang="en-US" sz="1200" noProof="0" dirty="0" smtClean="0">
              <a:solidFill>
                <a:srgbClr val="006600"/>
              </a:solidFill>
            </a:endParaRPr>
          </a:p>
          <a:p>
            <a:pPr marL="0" indent="0">
              <a:spcBef>
                <a:spcPts val="600"/>
              </a:spcBef>
              <a:buFont typeface="Wingdings" pitchFamily="2" charset="2"/>
              <a:buChar char="Ø"/>
            </a:pPr>
            <a:r>
              <a:rPr lang="hu-HU" sz="1200" noProof="0" dirty="0" smtClean="0">
                <a:solidFill>
                  <a:schemeClr val="bg1"/>
                </a:solidFill>
              </a:rPr>
              <a:t>Jövőbeli tervek</a:t>
            </a:r>
            <a:endParaRPr lang="en-US" sz="1200" noProof="0" dirty="0" smtClean="0">
              <a:solidFill>
                <a:schemeClr val="bg1"/>
              </a:solidFill>
            </a:endParaRPr>
          </a:p>
        </p:txBody>
      </p:sp>
      <p:sp>
        <p:nvSpPr>
          <p:cNvPr id="19" name="Rectangle 4"/>
          <p:cNvSpPr txBox="1">
            <a:spLocks noChangeArrowheads="1"/>
          </p:cNvSpPr>
          <p:nvPr userDrawn="1"/>
        </p:nvSpPr>
        <p:spPr bwMode="auto">
          <a:xfrm>
            <a:off x="0" y="990600"/>
            <a:ext cx="1260000" cy="5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6600"/>
                </a:solidFill>
                <a:latin typeface="+mn-lt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PhD Konferencia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Hollókő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+mn-lt"/>
              <a:ea typeface="+mn-ea"/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</p:sldLayoutIdLst>
  <p:timing>
    <p:tnLst>
      <p:par>
        <p:cTn id="1" dur="indefinite" restart="never" nodeType="tmRoot"/>
      </p:par>
    </p:tnLst>
  </p:timing>
  <p:hf hdr="0" ftr="0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AC8623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rgbClr val="5F5F5F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rgbClr val="5F5F5F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5F5F5F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5F5F5F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5F5F5F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5F5F5F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5F5F5F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5F5F5F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5F5F5F"/>
          </a:solidFill>
          <a:latin typeface="+mn-lt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2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14.xml"/><Relationship Id="rId1" Type="http://schemas.openxmlformats.org/officeDocument/2006/relationships/video" Target="file:///D:\Google%20Drive\Egyetem\phd.konferencia.2013\visapp.2012.avi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18.xml"/><Relationship Id="rId1" Type="http://schemas.openxmlformats.org/officeDocument/2006/relationships/video" Target="file:///D:\Google%20Drive\Egyetem\phd.konferencia.2013\kepaf.2013.avi" TargetMode="Externa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295400"/>
            <a:ext cx="7772400" cy="2079625"/>
          </a:xfrm>
        </p:spPr>
        <p:txBody>
          <a:bodyPr/>
          <a:lstStyle/>
          <a:p>
            <a:r>
              <a:rPr lang="hu-HU" dirty="0" smtClean="0"/>
              <a:t>Arci jellemzők kinyerése és vizsgálata ember-gép interakciókban</a:t>
            </a:r>
            <a:endParaRPr lang="hu-HU" dirty="0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hu-HU" dirty="0" smtClean="0"/>
              <a:t>Bertók Kornél, Dr. Fazekas Attila</a:t>
            </a:r>
          </a:p>
          <a:p>
            <a:pPr eaLnBrk="1" hangingPunct="1">
              <a:spcBef>
                <a:spcPts val="600"/>
              </a:spcBef>
            </a:pPr>
            <a:r>
              <a:rPr lang="hu-HU" sz="1400" dirty="0" smtClean="0"/>
              <a:t>Debreceni Egyetem, Informatikai Kar</a:t>
            </a:r>
          </a:p>
          <a:p>
            <a:pPr eaLnBrk="1" hangingPunct="1">
              <a:spcAft>
                <a:spcPts val="600"/>
              </a:spcAft>
            </a:pPr>
            <a:r>
              <a:rPr lang="hu-HU" sz="1400" dirty="0" smtClean="0"/>
              <a:t>Debreceni Képfeldolgozó Csoport</a:t>
            </a:r>
            <a:endParaRPr lang="hu-HU" dirty="0" smtClean="0"/>
          </a:p>
          <a:p>
            <a:pPr eaLnBrk="1" hangingPunct="1">
              <a:spcBef>
                <a:spcPts val="600"/>
              </a:spcBef>
            </a:pPr>
            <a:r>
              <a:rPr lang="hu-HU" sz="1400" dirty="0" smtClean="0"/>
              <a:t>PhD Konferencia, Hollókő</a:t>
            </a:r>
            <a:br>
              <a:rPr lang="hu-HU" sz="1400" dirty="0" smtClean="0"/>
            </a:br>
            <a:r>
              <a:rPr lang="hu-HU" sz="1400" dirty="0" smtClean="0"/>
              <a:t>2013. április 4 –  5.</a:t>
            </a:r>
          </a:p>
        </p:txBody>
      </p:sp>
    </p:spTree>
  </p:cSld>
  <p:clrMapOvr>
    <a:masterClrMapping/>
  </p:clrMapOvr>
  <p:transition advTm="5007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Active Appearance Models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Textúra modell</a:t>
            </a:r>
          </a:p>
          <a:p>
            <a:pPr lvl="1"/>
            <a:r>
              <a:rPr lang="hu-HU" dirty="0" smtClean="0"/>
              <a:t>Az egyes mintákat kifeszíti az átlagalakzat felé</a:t>
            </a:r>
          </a:p>
          <a:p>
            <a:pPr lvl="1"/>
            <a:r>
              <a:rPr lang="hu-HU" dirty="0" smtClean="0"/>
              <a:t>Textúra vektort kapunk, melyet normalizálunk</a:t>
            </a:r>
          </a:p>
          <a:p>
            <a:pPr lvl="1"/>
            <a:r>
              <a:rPr lang="hu-HU" i="1" dirty="0" smtClean="0"/>
              <a:t>PCA</a:t>
            </a:r>
            <a:r>
              <a:rPr lang="hu-HU" dirty="0" smtClean="0"/>
              <a:t> alkalmazása a normalizált textúra vektorra</a:t>
            </a:r>
          </a:p>
          <a:p>
            <a:pPr lvl="1"/>
            <a:r>
              <a:rPr lang="hu-HU" dirty="0" smtClean="0"/>
              <a:t>Újabb </a:t>
            </a:r>
            <a:r>
              <a:rPr lang="hu-HU" i="1" dirty="0" smtClean="0"/>
              <a:t>PCA</a:t>
            </a:r>
            <a:r>
              <a:rPr lang="hu-HU" dirty="0" smtClean="0"/>
              <a:t> alkalmazása az alakzat-, és textúra modell kombinációjára</a:t>
            </a:r>
          </a:p>
          <a:p>
            <a:r>
              <a:rPr lang="hu-HU" dirty="0" smtClean="0"/>
              <a:t>Keresés: a kombinált modell paraméter terében való mozgás</a:t>
            </a:r>
            <a:endParaRPr lang="en-US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5180784-81DB-43DE-A381-3DEFCB330900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Arci jellemzők követése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Hibrid módszerek</a:t>
            </a:r>
          </a:p>
          <a:p>
            <a:pPr lvl="1"/>
            <a:r>
              <a:rPr lang="hu-HU" dirty="0" smtClean="0"/>
              <a:t>Lokalizálják az objektum pár fontos jellemzőpontját, majd ezek környékén hajtják végre a mintaillesztést</a:t>
            </a:r>
          </a:p>
          <a:p>
            <a:pPr lvl="1"/>
            <a:r>
              <a:rPr lang="hu-HU" dirty="0" smtClean="0"/>
              <a:t>Active Conditionals Models (</a:t>
            </a:r>
            <a:r>
              <a:rPr lang="hu-HU" i="1" dirty="0" smtClean="0"/>
              <a:t>ACM</a:t>
            </a:r>
            <a:r>
              <a:rPr lang="hu-HU" dirty="0" smtClean="0"/>
              <a:t>)</a:t>
            </a:r>
          </a:p>
          <a:p>
            <a:pPr lvl="2"/>
            <a:r>
              <a:rPr lang="hu-HU" dirty="0" smtClean="0"/>
              <a:t>Helyi template detektorok: alakzat és textúra modellből</a:t>
            </a:r>
          </a:p>
          <a:p>
            <a:pPr lvl="2"/>
            <a:r>
              <a:rPr lang="hu-HU" dirty="0" smtClean="0"/>
              <a:t>Skálázás invariáns jellemzők (</a:t>
            </a:r>
            <a:r>
              <a:rPr lang="hu-HU" i="1" dirty="0" smtClean="0"/>
              <a:t>SIFT</a:t>
            </a:r>
            <a:r>
              <a:rPr lang="hu-HU" dirty="0" smtClean="0"/>
              <a:t>)</a:t>
            </a:r>
          </a:p>
          <a:p>
            <a:pPr lvl="3"/>
            <a:r>
              <a:rPr lang="hu-HU" dirty="0" smtClean="0"/>
              <a:t>Egy modell – több nézőpont</a:t>
            </a:r>
          </a:p>
          <a:p>
            <a:pPr lvl="2"/>
            <a:r>
              <a:rPr lang="hu-HU" dirty="0" smtClean="0"/>
              <a:t>Textúra modell: valószínűségi sablonok generálása</a:t>
            </a:r>
          </a:p>
          <a:p>
            <a:pPr lvl="3"/>
            <a:r>
              <a:rPr lang="hu-HU" dirty="0" smtClean="0"/>
              <a:t>Jellemzők feletti textúrák szórása</a:t>
            </a:r>
          </a:p>
          <a:p>
            <a:pPr lvl="2"/>
            <a:endParaRPr lang="en-US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5180784-81DB-43DE-A381-3DEFCB330900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Színérzékelés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Char char="•"/>
            </a:pPr>
            <a:r>
              <a:rPr lang="hu-HU" sz="3200" dirty="0" smtClean="0">
                <a:ea typeface="+mn-ea"/>
              </a:rPr>
              <a:t>Bőr-, szem-, hajszín meghatározás</a:t>
            </a:r>
          </a:p>
          <a:p>
            <a:pPr marL="742950" lvl="2" indent="-342900">
              <a:buFont typeface="Trebuchet MS" pitchFamily="34" charset="0"/>
              <a:buChar char="–"/>
            </a:pPr>
            <a:r>
              <a:rPr lang="hu-HU" dirty="0" smtClean="0">
                <a:ea typeface="+mn-ea"/>
              </a:rPr>
              <a:t>Képi tartalomalapú keresőrendszer</a:t>
            </a:r>
          </a:p>
          <a:p>
            <a:pPr marL="342900" lvl="1" indent="-342900">
              <a:buChar char="•"/>
            </a:pPr>
            <a:r>
              <a:rPr lang="hu-HU" sz="3200" dirty="0" smtClean="0">
                <a:ea typeface="+mn-ea"/>
              </a:rPr>
              <a:t>Megoldandó feladatok</a:t>
            </a:r>
          </a:p>
          <a:p>
            <a:pPr marL="742950" lvl="2" indent="-342900">
              <a:buFont typeface="Trebuchet MS" pitchFamily="34" charset="0"/>
              <a:buChar char="–"/>
            </a:pPr>
            <a:r>
              <a:rPr lang="hu-HU" dirty="0" smtClean="0">
                <a:ea typeface="+mn-ea"/>
              </a:rPr>
              <a:t>Az emberek eltérően érzékelik a színeket</a:t>
            </a:r>
          </a:p>
          <a:p>
            <a:pPr marL="1200150" lvl="3" indent="-342900">
              <a:buFont typeface="Arial" pitchFamily="34" charset="0"/>
              <a:buChar char="•"/>
            </a:pPr>
            <a:r>
              <a:rPr lang="hu-HU" dirty="0" smtClean="0">
                <a:ea typeface="+mn-ea"/>
              </a:rPr>
              <a:t>Humán megfigyelések alapján válaszoltuk meg azokat a kérdéseket, mint pl. „</a:t>
            </a:r>
            <a:r>
              <a:rPr lang="hu-HU" i="1" dirty="0" smtClean="0">
                <a:ea typeface="+mn-ea"/>
              </a:rPr>
              <a:t>Milyen színű a képen látható ember szeme?</a:t>
            </a:r>
            <a:r>
              <a:rPr lang="hu-HU" dirty="0" smtClean="0">
                <a:ea typeface="+mn-ea"/>
              </a:rPr>
              <a:t>”</a:t>
            </a:r>
          </a:p>
          <a:p>
            <a:pPr marL="742950" lvl="2" indent="-342900">
              <a:buFont typeface="Trebuchet MS" pitchFamily="34" charset="0"/>
              <a:buChar char="–"/>
            </a:pPr>
            <a:r>
              <a:rPr lang="hu-HU" dirty="0" smtClean="0">
                <a:ea typeface="+mn-ea"/>
              </a:rPr>
              <a:t>Az </a:t>
            </a:r>
            <a:r>
              <a:rPr lang="hu-HU" i="1" dirty="0" smtClean="0">
                <a:ea typeface="+mn-ea"/>
              </a:rPr>
              <a:t>RGB</a:t>
            </a:r>
            <a:r>
              <a:rPr lang="hu-HU" dirty="0" smtClean="0">
                <a:ea typeface="+mn-ea"/>
              </a:rPr>
              <a:t> színtér nem strukturált a színek elhelyezkedését illetően</a:t>
            </a:r>
          </a:p>
          <a:p>
            <a:pPr marL="1200150" lvl="3" indent="-342900">
              <a:buFont typeface="Arial" pitchFamily="34" charset="0"/>
              <a:buChar char="•"/>
            </a:pPr>
            <a:r>
              <a:rPr lang="hu-HU" dirty="0" smtClean="0">
                <a:ea typeface="+mn-ea"/>
              </a:rPr>
              <a:t>HSV színtér: az intenzitás információ elválik a szín információtól</a:t>
            </a:r>
          </a:p>
          <a:p>
            <a:pPr marL="742950" lvl="2" indent="-342900">
              <a:buFont typeface="Trebuchet MS" pitchFamily="34" charset="0"/>
              <a:buChar char="–"/>
            </a:pPr>
            <a:r>
              <a:rPr lang="hu-HU" i="1" dirty="0" smtClean="0">
                <a:ea typeface="+mn-ea"/>
              </a:rPr>
              <a:t>~16.7M</a:t>
            </a:r>
            <a:r>
              <a:rPr lang="hu-HU" dirty="0" smtClean="0">
                <a:ea typeface="+mn-ea"/>
              </a:rPr>
              <a:t> különböző árnyalat</a:t>
            </a:r>
          </a:p>
          <a:p>
            <a:pPr marL="1200150" lvl="3" indent="-342900">
              <a:buFont typeface="Arial" pitchFamily="34" charset="0"/>
              <a:buChar char="•"/>
            </a:pPr>
            <a:r>
              <a:rPr lang="hu-HU" dirty="0" smtClean="0">
                <a:ea typeface="+mn-ea"/>
              </a:rPr>
              <a:t>Osztályozás meghatározása </a:t>
            </a:r>
            <a:r>
              <a:rPr lang="hu-HU" i="1" dirty="0" smtClean="0">
                <a:ea typeface="+mn-ea"/>
              </a:rPr>
              <a:t>HSV</a:t>
            </a:r>
            <a:r>
              <a:rPr lang="hu-HU" dirty="0" smtClean="0">
                <a:ea typeface="+mn-ea"/>
              </a:rPr>
              <a:t> felett: minden arci jellemzőhöz 5 db színosztály került kialakításra</a:t>
            </a:r>
          </a:p>
          <a:p>
            <a:pPr marL="742950" lvl="2" indent="-342900"/>
            <a:endParaRPr lang="hu-HU" dirty="0" smtClean="0">
              <a:ea typeface="+mn-ea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5180784-81DB-43DE-A381-3DEFCB330900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Színérzékelés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Tx/>
              <a:buChar char="•"/>
            </a:pPr>
            <a:r>
              <a:rPr lang="hu-HU" sz="3200" dirty="0" smtClean="0"/>
              <a:t>Megoldandó feladatok</a:t>
            </a:r>
          </a:p>
          <a:p>
            <a:pPr lvl="1"/>
            <a:r>
              <a:rPr lang="hu-HU" dirty="0" smtClean="0"/>
              <a:t>3D HSV tér klaszterezése</a:t>
            </a:r>
          </a:p>
          <a:p>
            <a:pPr lvl="2"/>
            <a:r>
              <a:rPr lang="hu-HU" dirty="0" smtClean="0"/>
              <a:t>HV sík: kromatikus-akromatikus osztályozás</a:t>
            </a:r>
          </a:p>
          <a:p>
            <a:pPr lvl="2"/>
            <a:r>
              <a:rPr lang="hu-HU" dirty="0" smtClean="0"/>
              <a:t>SV sík: előre definiált 5-5 db kromatikus színosztály kialakítása</a:t>
            </a:r>
          </a:p>
          <a:p>
            <a:pPr lvl="2"/>
            <a:endParaRPr lang="en-US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5180784-81DB-43DE-A381-3DEFCB330900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00002" y="3600000"/>
            <a:ext cx="2743433" cy="2232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Szövegdoboz 5"/>
          <p:cNvSpPr txBox="1"/>
          <p:nvPr/>
        </p:nvSpPr>
        <p:spPr>
          <a:xfrm>
            <a:off x="1620000" y="5904000"/>
            <a:ext cx="7315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HV sík szegmentálása: (a) átlagos hajszínek az adatbázisban,</a:t>
            </a:r>
            <a:b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</a:b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(b) konvex sokszögek, (c) távolság transzformált, (d) az öt darab előredefiniált klaszter a síkon.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Színérzékelés</a:t>
            </a:r>
            <a:endParaRPr lang="en-US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5180784-81DB-43DE-A381-3DEFCB330900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5" name="Picture 2" descr="D:\--==EGYETEM==--\Szakdolgozat\1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500" y="1814512"/>
            <a:ext cx="6858000" cy="42957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Fejpozíció és orientáció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Problémafelvetés</a:t>
            </a:r>
          </a:p>
          <a:p>
            <a:pPr lvl="1"/>
            <a:r>
              <a:rPr lang="hu-HU" sz="2400" dirty="0" smtClean="0"/>
              <a:t>Fejpozíció és orientáció meghatározása (nem sztereó) kameraképeken</a:t>
            </a:r>
          </a:p>
          <a:p>
            <a:pPr lvl="1"/>
            <a:r>
              <a:rPr lang="hu-HU" sz="2400" dirty="0" smtClean="0"/>
              <a:t>Az euklideszi tér azon pontjait keressük, melyek csak a síkon ismertek (</a:t>
            </a:r>
            <a:r>
              <a:rPr lang="hu-HU" sz="2400" i="1" dirty="0" smtClean="0"/>
              <a:t>AAM</a:t>
            </a:r>
            <a:r>
              <a:rPr lang="hu-HU" sz="2400" dirty="0" smtClean="0"/>
              <a:t>)</a:t>
            </a:r>
          </a:p>
          <a:p>
            <a:r>
              <a:rPr lang="hu-HU" dirty="0" smtClean="0"/>
              <a:t>POS with ITerations (</a:t>
            </a:r>
            <a:r>
              <a:rPr lang="hu-HU" i="1" dirty="0" smtClean="0"/>
              <a:t>POSIT</a:t>
            </a:r>
            <a:r>
              <a:rPr lang="hu-HU" dirty="0" smtClean="0"/>
              <a:t>)</a:t>
            </a:r>
          </a:p>
          <a:p>
            <a:pPr lvl="1"/>
            <a:r>
              <a:rPr lang="hu-HU" sz="2400" dirty="0" smtClean="0"/>
              <a:t>Alkalmas a perspektíva helyreállítására</a:t>
            </a:r>
          </a:p>
          <a:p>
            <a:pPr lvl="2"/>
            <a:r>
              <a:rPr lang="hu-HU" sz="2000" dirty="0" smtClean="0"/>
              <a:t>Ismernünk kell az arc térbeli geometriáját,</a:t>
            </a:r>
          </a:p>
          <a:p>
            <a:pPr lvl="2"/>
            <a:r>
              <a:rPr lang="hu-HU" sz="2000" dirty="0" smtClean="0"/>
              <a:t>Illetve négy vagy több, nem egy síkba eső pontot a kamerasíkon</a:t>
            </a:r>
          </a:p>
          <a:p>
            <a:pPr lvl="1"/>
            <a:r>
              <a:rPr lang="hu-HU" sz="2400" dirty="0" smtClean="0"/>
              <a:t>A fenti két modell ismeretében egy iteratív eljárás segítségével számítja ki a térbeli pozíciót és orientációt</a:t>
            </a:r>
            <a:endParaRPr lang="en-US" sz="2400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5180784-81DB-43DE-A381-3DEFCB330900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Fejpozíció és orientáció</a:t>
            </a:r>
            <a:endParaRPr lang="en-US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5180784-81DB-43DE-A381-3DEFCB330900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5" name="visapp.2012.avi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692000" y="1800000"/>
            <a:ext cx="7200000" cy="4050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796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 fullScrn="1">
              <p:cMediaNode mute="1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Gesztusfelismerés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3000" dirty="0" smtClean="0"/>
              <a:t>Tudatos fejmozgások, mint mozdulat-sorok felismerése</a:t>
            </a:r>
          </a:p>
          <a:p>
            <a:pPr lvl="1"/>
            <a:r>
              <a:rPr lang="hu-HU" sz="2400" dirty="0" smtClean="0"/>
              <a:t>Hatékony reprezentáció: térben és időben</a:t>
            </a:r>
          </a:p>
          <a:p>
            <a:r>
              <a:rPr lang="hu-HU" sz="3000" i="1" dirty="0" smtClean="0"/>
              <a:t>POSIT</a:t>
            </a:r>
            <a:r>
              <a:rPr lang="hu-HU" sz="3000" dirty="0" smtClean="0"/>
              <a:t> nem elég stabil az orientáció meghatározására</a:t>
            </a:r>
          </a:p>
          <a:p>
            <a:pPr lvl="1"/>
            <a:r>
              <a:rPr lang="hu-HU" sz="2400" dirty="0" smtClean="0"/>
              <a:t>Multi-view </a:t>
            </a:r>
            <a:r>
              <a:rPr lang="hu-HU" sz="2400" i="1" dirty="0" smtClean="0"/>
              <a:t>AAM</a:t>
            </a:r>
            <a:r>
              <a:rPr lang="hu-HU" sz="2400" dirty="0" smtClean="0"/>
              <a:t>, mozgóátlag, Kálmán-szűrő</a:t>
            </a:r>
          </a:p>
          <a:p>
            <a:r>
              <a:rPr lang="hu-HU" sz="3000" dirty="0" smtClean="0"/>
              <a:t>Modell alapú gesztusfelismerő rendszerek</a:t>
            </a:r>
          </a:p>
          <a:p>
            <a:pPr lvl="1"/>
            <a:r>
              <a:rPr lang="hu-HU" sz="2300" i="1" dirty="0" smtClean="0"/>
              <a:t>HMM – EM</a:t>
            </a:r>
            <a:r>
              <a:rPr lang="hu-HU" sz="2300" dirty="0" smtClean="0"/>
              <a:t> algoritmus: </a:t>
            </a:r>
          </a:p>
          <a:p>
            <a:pPr lvl="1"/>
            <a:r>
              <a:rPr lang="hu-HU" sz="2300" i="1" dirty="0" smtClean="0"/>
              <a:t>E</a:t>
            </a:r>
            <a:r>
              <a:rPr lang="hu-HU" sz="2300" dirty="0" smtClean="0"/>
              <a:t>: rejtett változók várható értékének kiszámítása, majd ezek használata megfigyelt értékekként</a:t>
            </a:r>
          </a:p>
          <a:p>
            <a:pPr lvl="1"/>
            <a:r>
              <a:rPr lang="hu-HU" sz="2300" i="1" dirty="0" smtClean="0"/>
              <a:t>M</a:t>
            </a:r>
            <a:r>
              <a:rPr lang="hu-HU" sz="2300" dirty="0" smtClean="0"/>
              <a:t>: log likelihood maximalizálása a paraméterek szerint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5180784-81DB-43DE-A381-3DEFCB330900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Gesztusfelismerés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3000" dirty="0" smtClean="0"/>
              <a:t>Modell alapú gesztusfelismerő rendszerek</a:t>
            </a:r>
          </a:p>
          <a:p>
            <a:pPr lvl="1"/>
            <a:r>
              <a:rPr lang="hu-HU" i="1" dirty="0" smtClean="0"/>
              <a:t>HMM</a:t>
            </a:r>
            <a:r>
              <a:rPr lang="hu-HU" dirty="0" smtClean="0"/>
              <a:t> tökéletesítése szemantikus hálókkal, nem-paraméteres </a:t>
            </a:r>
            <a:r>
              <a:rPr lang="hu-HU" i="1" dirty="0" smtClean="0"/>
              <a:t>HMM</a:t>
            </a:r>
            <a:r>
              <a:rPr lang="hu-HU" dirty="0" smtClean="0"/>
              <a:t>-ek, Hidden Conditional Random Field</a:t>
            </a:r>
          </a:p>
          <a:p>
            <a:r>
              <a:rPr lang="hu-HU" dirty="0" smtClean="0"/>
              <a:t>Mintaillesztéses módszerek</a:t>
            </a:r>
          </a:p>
          <a:p>
            <a:pPr lvl="1"/>
            <a:r>
              <a:rPr lang="hu-HU" dirty="0" smtClean="0"/>
              <a:t>Elkerülhető a modell alapú nehézségek egy része</a:t>
            </a:r>
          </a:p>
          <a:p>
            <a:pPr lvl="1"/>
            <a:r>
              <a:rPr lang="hu-HU" dirty="0" smtClean="0"/>
              <a:t>Szükséges a gesztusok invariáns ábrázolása az illesztéshez</a:t>
            </a:r>
          </a:p>
          <a:p>
            <a:pPr lvl="1"/>
            <a:r>
              <a:rPr lang="hu-HU" dirty="0" smtClean="0"/>
              <a:t>Mozdulatsorok eltérő ütemben történő végrehajtása</a:t>
            </a:r>
          </a:p>
          <a:p>
            <a:pPr lvl="1"/>
            <a:endParaRPr lang="en-US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5180784-81DB-43DE-A381-3DEFCB330900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Fejmozgás meghatározása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Fejmozgás térbeli behatárolása</a:t>
            </a:r>
          </a:p>
          <a:p>
            <a:pPr lvl="1"/>
            <a:r>
              <a:rPr lang="hu-HU" i="1" dirty="0" smtClean="0"/>
              <a:t>MHI</a:t>
            </a:r>
            <a:r>
              <a:rPr lang="hu-HU" dirty="0" smtClean="0"/>
              <a:t> reprezentáció: időtől függő sablon, ahol minden egyes pixel értéke a fejmozgás egy függvénye</a:t>
            </a:r>
          </a:p>
          <a:p>
            <a:pPr lvl="2"/>
            <a:r>
              <a:rPr lang="hu-HU" dirty="0" smtClean="0"/>
              <a:t>Képszekvencia mozgó objektumainak változásait írja le</a:t>
            </a:r>
          </a:p>
          <a:p>
            <a:pPr lvl="1"/>
            <a:r>
              <a:rPr lang="hu-HU" dirty="0" smtClean="0"/>
              <a:t>A mozgás tekintetében hasznos régiók meghatározása: </a:t>
            </a:r>
            <a:r>
              <a:rPr lang="hu-HU" i="1" dirty="0" smtClean="0"/>
              <a:t>FAST</a:t>
            </a:r>
            <a:r>
              <a:rPr lang="hu-HU" dirty="0" smtClean="0"/>
              <a:t> sarokdetektor</a:t>
            </a:r>
          </a:p>
          <a:p>
            <a:endParaRPr lang="hu-HU" dirty="0" smtClean="0"/>
          </a:p>
          <a:p>
            <a:endParaRPr lang="en-US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5180784-81DB-43DE-A381-3DEFCB330900}" type="slidenum">
              <a:rPr lang="en-US" smtClean="0"/>
              <a:pPr/>
              <a:t>19</a:t>
            </a:fld>
            <a:endParaRPr lang="en-US" dirty="0"/>
          </a:p>
        </p:txBody>
      </p:sp>
      <p:pic>
        <p:nvPicPr>
          <p:cNvPr id="5" name="Picture 3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2000" y="4932000"/>
            <a:ext cx="2340000" cy="180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6" name="Kép 5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000" y="4932000"/>
            <a:ext cx="2340000" cy="180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Bevezetés</a:t>
            </a:r>
            <a:endParaRPr lang="en-US" dirty="0"/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Human-Computer Interaction (</a:t>
            </a:r>
            <a:r>
              <a:rPr lang="hu-HU" i="1" dirty="0" smtClean="0"/>
              <a:t>HCI</a:t>
            </a:r>
            <a:r>
              <a:rPr lang="hu-HU" dirty="0" smtClean="0"/>
              <a:t>)</a:t>
            </a:r>
          </a:p>
          <a:p>
            <a:pPr lvl="1"/>
            <a:r>
              <a:rPr lang="hu-HU" dirty="0" smtClean="0"/>
              <a:t>Cél: ember és gép közötti kapcsolatot az ember számára természetesebbé tenni</a:t>
            </a:r>
            <a:endParaRPr lang="en-US" dirty="0" smtClean="0"/>
          </a:p>
          <a:p>
            <a:pPr lvl="1"/>
            <a:r>
              <a:rPr lang="hu-HU" dirty="0" smtClean="0"/>
              <a:t>Arcra és arci jellemzőkre korlátozódunk</a:t>
            </a:r>
          </a:p>
          <a:p>
            <a:r>
              <a:rPr lang="hu-HU" dirty="0" smtClean="0"/>
              <a:t>Arcnak meghatározó szerepe van a kommunikációban</a:t>
            </a:r>
          </a:p>
          <a:p>
            <a:pPr lvl="1"/>
            <a:r>
              <a:rPr lang="hu-HU" dirty="0" smtClean="0"/>
              <a:t>Emberek megkülönböztetése</a:t>
            </a:r>
          </a:p>
          <a:p>
            <a:pPr lvl="1"/>
            <a:r>
              <a:rPr lang="hu-HU" dirty="0" smtClean="0"/>
              <a:t>Életkor, nem, érzelmek felismerése</a:t>
            </a:r>
          </a:p>
          <a:p>
            <a:pPr lvl="1"/>
            <a:r>
              <a:rPr lang="hu-HU" dirty="0" smtClean="0"/>
              <a:t>Figyelem középpontjának meghatározása</a:t>
            </a:r>
          </a:p>
          <a:p>
            <a:pPr lvl="1"/>
            <a:r>
              <a:rPr lang="hu-HU" dirty="0" smtClean="0"/>
              <a:t>Metakommunikáció (mimika, gesztusok)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Fejmozgás iránya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Optical Flow vektorok kiszámítása a </a:t>
            </a:r>
            <a:r>
              <a:rPr lang="hu-HU" i="1" dirty="0" smtClean="0"/>
              <a:t>FAST</a:t>
            </a:r>
            <a:r>
              <a:rPr lang="hu-HU" dirty="0" smtClean="0"/>
              <a:t> jellemzőpontokra</a:t>
            </a:r>
          </a:p>
          <a:p>
            <a:r>
              <a:rPr lang="hu-HU" dirty="0" smtClean="0"/>
              <a:t>Fejmozgás iránya: </a:t>
            </a:r>
            <a:r>
              <a:rPr lang="hu-HU" i="1" dirty="0" smtClean="0"/>
              <a:t>n</a:t>
            </a:r>
            <a:r>
              <a:rPr lang="hu-HU" dirty="0" smtClean="0"/>
              <a:t> db optikai folyam vektor számtani közepe</a:t>
            </a:r>
          </a:p>
          <a:p>
            <a:pPr lvl="1"/>
            <a:r>
              <a:rPr lang="hu-HU" dirty="0" smtClean="0"/>
              <a:t>Irány: a vektornak az </a:t>
            </a:r>
            <a:r>
              <a:rPr lang="hu-HU" i="1" dirty="0" smtClean="0"/>
              <a:t>y</a:t>
            </a:r>
            <a:r>
              <a:rPr lang="hu-HU" dirty="0" smtClean="0"/>
              <a:t> tengely pozitív oldalával bezárt szöge</a:t>
            </a:r>
          </a:p>
          <a:p>
            <a:pPr lvl="1"/>
            <a:r>
              <a:rPr lang="hu-HU" dirty="0" smtClean="0"/>
              <a:t>Szögek osztályozása a kezelhetőség miatt</a:t>
            </a:r>
          </a:p>
          <a:p>
            <a:pPr lvl="1"/>
            <a:endParaRPr lang="en-US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2E22E5D-D770-43BC-AE42-B297AEBDF44E}" type="slidenum">
              <a:rPr lang="en-US" smtClean="0"/>
              <a:pPr/>
              <a:t>20</a:t>
            </a:fld>
            <a:endParaRPr lang="en-US" dirty="0"/>
          </a:p>
        </p:txBody>
      </p:sp>
      <p:pic>
        <p:nvPicPr>
          <p:cNvPr id="5" name="Tartalom helye 4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0000" y="4788000"/>
            <a:ext cx="2642795" cy="198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 advTm="79202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Gesztusfelismerés</a:t>
            </a:r>
            <a:endParaRPr lang="en-US" dirty="0"/>
          </a:p>
        </p:txBody>
      </p:sp>
      <p:sp>
        <p:nvSpPr>
          <p:cNvPr id="6" name="Tartalom helye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Gesztus időbeli szegmentálása</a:t>
            </a:r>
          </a:p>
          <a:p>
            <a:pPr lvl="1"/>
            <a:r>
              <a:rPr lang="hu-HU" i="1" dirty="0" smtClean="0"/>
              <a:t>MHI</a:t>
            </a:r>
            <a:r>
              <a:rPr lang="hu-HU" dirty="0" smtClean="0"/>
              <a:t> átlagintenzitás alapján</a:t>
            </a:r>
          </a:p>
          <a:p>
            <a:pPr marL="342900" lvl="1" indent="-342900">
              <a:buFontTx/>
              <a:buChar char="•"/>
            </a:pPr>
            <a:r>
              <a:rPr lang="hu-HU" sz="3200" dirty="0" smtClean="0">
                <a:ea typeface="+mn-ea"/>
              </a:rPr>
              <a:t>Szegmens</a:t>
            </a:r>
          </a:p>
          <a:p>
            <a:pPr lvl="1"/>
            <a:r>
              <a:rPr lang="hu-HU" dirty="0" smtClean="0"/>
              <a:t>Képkockák sorozata</a:t>
            </a:r>
          </a:p>
          <a:p>
            <a:pPr lvl="1"/>
            <a:r>
              <a:rPr lang="hu-HU" dirty="0" smtClean="0"/>
              <a:t>Alacsony átlagintenzitással a szekvencia elején és végén</a:t>
            </a:r>
          </a:p>
          <a:p>
            <a:r>
              <a:rPr lang="hu-HU" dirty="0" smtClean="0"/>
              <a:t>Gesztus</a:t>
            </a:r>
          </a:p>
          <a:p>
            <a:pPr lvl="1"/>
            <a:r>
              <a:rPr lang="hu-HU" dirty="0" smtClean="0"/>
              <a:t>Adott szegmens szomszédos tagjaira számított szögek sorozata</a:t>
            </a:r>
          </a:p>
          <a:p>
            <a:pPr lvl="1"/>
            <a:r>
              <a:rPr lang="hu-HU" sz="2400" i="1" dirty="0" smtClean="0"/>
              <a:t>{"fejrázás";  [90°,90°,90°,270°,270°,225°,135°]}</a:t>
            </a:r>
          </a:p>
          <a:p>
            <a:pPr lvl="1"/>
            <a:endParaRPr lang="en-US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2E22E5D-D770-43BC-AE42-B297AEBDF44E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  <p:transition advTm="59514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Gesztusadatbázis</a:t>
            </a:r>
            <a:endParaRPr lang="en-US" dirty="0"/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mozdulatok eltérő ütemben kerülnek végrehajtásra</a:t>
            </a:r>
          </a:p>
          <a:p>
            <a:r>
              <a:rPr lang="hu-HU" dirty="0" smtClean="0"/>
              <a:t>Gesztus adatbázis</a:t>
            </a:r>
          </a:p>
          <a:p>
            <a:pPr lvl="1"/>
            <a:r>
              <a:rPr lang="hu-HU" dirty="0" smtClean="0"/>
              <a:t>Komplexebb döntések hozatala</a:t>
            </a:r>
          </a:p>
          <a:p>
            <a:pPr lvl="1"/>
            <a:r>
              <a:rPr lang="hu-HU" dirty="0" smtClean="0"/>
              <a:t>Szögsorozatok gyűjteménye</a:t>
            </a:r>
          </a:p>
          <a:p>
            <a:pPr lvl="1"/>
            <a:r>
              <a:rPr lang="hu-HU" dirty="0" smtClean="0"/>
              <a:t>Osztály: egy gesztushoz, több sorozat</a:t>
            </a:r>
          </a:p>
          <a:p>
            <a:r>
              <a:rPr lang="hu-HU" dirty="0" smtClean="0"/>
              <a:t>Felismerés javítása</a:t>
            </a:r>
          </a:p>
          <a:p>
            <a:pPr lvl="1"/>
            <a:r>
              <a:rPr lang="hu-HU" dirty="0" smtClean="0"/>
              <a:t>Több adat a szeparáláshoz</a:t>
            </a:r>
          </a:p>
          <a:p>
            <a:pPr lvl="1"/>
            <a:r>
              <a:rPr lang="hu-HU" dirty="0" smtClean="0"/>
              <a:t>Igazodás a felhasználóhoz: futás során bővítjük a felismert gesztusokkal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42D1DA9-52F1-4142-B312-8F3B3A48E1E0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  <p:transition advTm="52791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Dinamikus idővetemítés</a:t>
            </a:r>
            <a:endParaRPr lang="en-US" dirty="0"/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Illesztés: </a:t>
            </a:r>
            <a:r>
              <a:rPr lang="hu-HU" i="1" dirty="0" smtClean="0"/>
              <a:t>DTW</a:t>
            </a:r>
            <a:r>
              <a:rPr lang="hu-HU" dirty="0" smtClean="0"/>
              <a:t> segítségével az adat-bázis elemeihez</a:t>
            </a:r>
          </a:p>
          <a:p>
            <a:pPr lvl="1"/>
            <a:r>
              <a:rPr lang="hu-HU" dirty="0" smtClean="0"/>
              <a:t>Besorolás: adott osztály elemeitől vett átlagos távolság egy küszöbszám alá esik</a:t>
            </a:r>
          </a:p>
          <a:p>
            <a:r>
              <a:rPr lang="hu-HU" dirty="0" smtClean="0"/>
              <a:t>Eredmények</a:t>
            </a:r>
          </a:p>
          <a:p>
            <a:pPr lvl="1"/>
            <a:r>
              <a:rPr lang="hu-HU" dirty="0" smtClean="0"/>
              <a:t>Maximális gesztushossz</a:t>
            </a:r>
          </a:p>
          <a:p>
            <a:pPr lvl="2"/>
            <a:r>
              <a:rPr lang="hu-HU" dirty="0" smtClean="0"/>
              <a:t>~5 sec, 30 </a:t>
            </a:r>
            <a:r>
              <a:rPr lang="hu-HU" i="1" dirty="0" smtClean="0"/>
              <a:t>FPS</a:t>
            </a:r>
            <a:r>
              <a:rPr lang="hu-HU" dirty="0" smtClean="0"/>
              <a:t> mellett: 150 hosszúságú szögsorozatok, mint gesztusok</a:t>
            </a:r>
          </a:p>
          <a:p>
            <a:pPr lvl="2"/>
            <a:r>
              <a:rPr lang="hu-HU" dirty="0" smtClean="0"/>
              <a:t>Mintavételezés csökkentése a harmadára</a:t>
            </a:r>
          </a:p>
          <a:p>
            <a:pPr lvl="2"/>
            <a:r>
              <a:rPr lang="hu-HU" dirty="0" smtClean="0"/>
              <a:t>Főbb mozgáskomponensek megmaradnak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42D1DA9-52F1-4142-B312-8F3B3A48E1E0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  <p:transition advTm="41075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Eredmények</a:t>
            </a:r>
            <a:endParaRPr lang="en-US" dirty="0"/>
          </a:p>
        </p:txBody>
      </p:sp>
      <p:sp>
        <p:nvSpPr>
          <p:cNvPr id="5" name="Tartalom helye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u-HU" dirty="0" smtClean="0"/>
              <a:t>Minimális gesztushossz: &gt;1 sec</a:t>
            </a:r>
          </a:p>
          <a:p>
            <a:pPr lvl="1"/>
            <a:r>
              <a:rPr lang="hu-HU" sz="2600" dirty="0" smtClean="0"/>
              <a:t>Így a rövid gesztusok nem illeszkednek a kicsit is hasonlókra</a:t>
            </a:r>
          </a:p>
          <a:p>
            <a:r>
              <a:rPr lang="hu-HU" dirty="0" smtClean="0"/>
              <a:t>Maximális </a:t>
            </a:r>
            <a:r>
              <a:rPr lang="hu-HU" i="1" dirty="0" smtClean="0"/>
              <a:t>DTW</a:t>
            </a:r>
            <a:r>
              <a:rPr lang="hu-HU" dirty="0" smtClean="0"/>
              <a:t> hiba</a:t>
            </a:r>
          </a:p>
          <a:p>
            <a:pPr lvl="1"/>
            <a:r>
              <a:rPr lang="hu-HU" dirty="0" smtClean="0"/>
              <a:t>Gesztusok közötti távolság</a:t>
            </a:r>
          </a:p>
          <a:p>
            <a:pPr lvl="1"/>
            <a:r>
              <a:rPr lang="hu-HU" dirty="0" smtClean="0"/>
              <a:t>Empirikus úton: </a:t>
            </a:r>
            <a:r>
              <a:rPr lang="hu-HU" i="1" dirty="0" smtClean="0"/>
              <a:t>DTW</a:t>
            </a:r>
            <a:r>
              <a:rPr lang="hu-HU" dirty="0" smtClean="0"/>
              <a:t> távolság &lt; 15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5180784-81DB-43DE-A381-3DEFCB330900}" type="slidenum">
              <a:rPr lang="en-US" smtClean="0"/>
              <a:pPr/>
              <a:t>24</a:t>
            </a:fld>
            <a:endParaRPr lang="en-US" dirty="0"/>
          </a:p>
        </p:txBody>
      </p:sp>
      <p:graphicFrame>
        <p:nvGraphicFramePr>
          <p:cNvPr id="7" name="Tartalom helye 6"/>
          <p:cNvGraphicFramePr>
            <a:graphicFrameLocks noGrp="1"/>
          </p:cNvGraphicFramePr>
          <p:nvPr>
            <p:ph sz="half" idx="2"/>
          </p:nvPr>
        </p:nvGraphicFramePr>
        <p:xfrm>
          <a:off x="5219700" y="1332000"/>
          <a:ext cx="3771900" cy="36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Szövegdoboz 7"/>
          <p:cNvSpPr txBox="1"/>
          <p:nvPr/>
        </p:nvSpPr>
        <p:spPr>
          <a:xfrm>
            <a:off x="5220000" y="4896000"/>
            <a:ext cx="3810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Az osztályonkénti átlagos </a:t>
            </a:r>
            <a:r>
              <a:rPr lang="hu-HU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DTW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távolság 20 darab körkörös fejmozgásra. Látható, hogy javul a </a:t>
            </a:r>
            <a:r>
              <a:rPr lang="hu-HU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DTW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szeparáló teljesítménye, ha bizonyos határok között növeljük az egyes osztályok számosságát.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Demó videó</a:t>
            </a:r>
            <a:endParaRPr lang="en-US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5180784-81DB-43DE-A381-3DEFCB330900}" type="slidenum">
              <a:rPr lang="en-US" smtClean="0"/>
              <a:pPr/>
              <a:t>25</a:t>
            </a:fld>
            <a:endParaRPr lang="en-US" dirty="0"/>
          </a:p>
        </p:txBody>
      </p:sp>
      <p:pic>
        <p:nvPicPr>
          <p:cNvPr id="5" name="kepaf.2013.avi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692000" y="1800000"/>
            <a:ext cx="7200000" cy="4050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228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 fullScrn="1">
              <p:cMediaNode mute="1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Jövőbeli tervek</a:t>
            </a:r>
            <a:endParaRPr lang="en-US" dirty="0"/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Érzelem, nem, életkor felismerés</a:t>
            </a:r>
          </a:p>
          <a:p>
            <a:pPr lvl="1"/>
            <a:r>
              <a:rPr lang="hu-HU" dirty="0" smtClean="0"/>
              <a:t>Globális képi jellemzők (LBP, HOG, Gabor, stb.)</a:t>
            </a:r>
          </a:p>
          <a:p>
            <a:pPr lvl="1"/>
            <a:r>
              <a:rPr lang="hu-HU" dirty="0" smtClean="0"/>
              <a:t>SVM</a:t>
            </a:r>
          </a:p>
          <a:p>
            <a:r>
              <a:rPr lang="hu-HU" dirty="0" smtClean="0"/>
              <a:t>Meglévő rendszerek fúziója: Face API</a:t>
            </a:r>
          </a:p>
          <a:p>
            <a:pPr lvl="1"/>
            <a:r>
              <a:rPr lang="hu-HU" dirty="0" smtClean="0"/>
              <a:t>Data Flow alapú keretrendszer</a:t>
            </a:r>
          </a:p>
          <a:p>
            <a:r>
              <a:rPr lang="hu-HU" dirty="0" smtClean="0"/>
              <a:t>Hátralévő teendők a fokozatszerzésig</a:t>
            </a:r>
          </a:p>
          <a:p>
            <a:pPr lvl="1"/>
            <a:r>
              <a:rPr lang="hu-HU" dirty="0" smtClean="0"/>
              <a:t>1 db nyelvvizsga</a:t>
            </a:r>
          </a:p>
          <a:p>
            <a:pPr lvl="1"/>
            <a:r>
              <a:rPr lang="hu-HU" dirty="0" smtClean="0"/>
              <a:t>1 db cikk</a:t>
            </a:r>
          </a:p>
          <a:p>
            <a:pPr lvl="1"/>
            <a:r>
              <a:rPr lang="hu-HU" dirty="0" smtClean="0"/>
              <a:t>Tézis megírása</a:t>
            </a:r>
            <a:endParaRPr lang="en-US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5180784-81DB-43DE-A381-3DEFCB330900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ím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>
                <a:solidFill>
                  <a:srgbClr val="AC8623"/>
                </a:solidFill>
              </a:rPr>
              <a:t>Köszönöm a megtisztelő figyelmet!</a:t>
            </a:r>
            <a:endParaRPr lang="en-US" dirty="0"/>
          </a:p>
        </p:txBody>
      </p:sp>
    </p:spTree>
  </p:cSld>
  <p:clrMapOvr>
    <a:masterClrMapping/>
  </p:clrMapOvr>
  <p:transition advTm="562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Arci jellemzők követése</a:t>
            </a:r>
            <a:endParaRPr lang="en-US" dirty="0"/>
          </a:p>
        </p:txBody>
      </p:sp>
      <p:sp>
        <p:nvSpPr>
          <p:cNvPr id="6" name="Tartalom helye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Arc-alapú </a:t>
            </a:r>
            <a:r>
              <a:rPr lang="hu-HU" i="1" dirty="0" smtClean="0"/>
              <a:t>HCI</a:t>
            </a:r>
            <a:r>
              <a:rPr lang="hu-HU" dirty="0" smtClean="0"/>
              <a:t> </a:t>
            </a:r>
            <a:r>
              <a:rPr lang="hu-HU" dirty="0" smtClean="0"/>
              <a:t>kutatások alapja</a:t>
            </a:r>
            <a:r>
              <a:rPr lang="hu-HU" dirty="0" smtClean="0"/>
              <a:t>:</a:t>
            </a:r>
          </a:p>
          <a:p>
            <a:pPr lvl="1"/>
            <a:r>
              <a:rPr lang="hu-HU" dirty="0" smtClean="0"/>
              <a:t>Arci jellemzők követése</a:t>
            </a:r>
          </a:p>
          <a:p>
            <a:pPr lvl="1"/>
            <a:r>
              <a:rPr lang="hu-HU" dirty="0" smtClean="0"/>
              <a:t>Az eljárások két nagy csoportba oszthatók</a:t>
            </a:r>
          </a:p>
          <a:p>
            <a:r>
              <a:rPr lang="hu-HU" dirty="0" smtClean="0"/>
              <a:t>Modell mentes módszerek</a:t>
            </a:r>
          </a:p>
          <a:p>
            <a:pPr lvl="1"/>
            <a:r>
              <a:rPr lang="hu-HU" dirty="0" smtClean="0"/>
              <a:t>Általános célú pontkövető </a:t>
            </a:r>
            <a:r>
              <a:rPr lang="hu-HU" dirty="0" smtClean="0"/>
              <a:t>eljárások</a:t>
            </a:r>
          </a:p>
          <a:p>
            <a:pPr lvl="1"/>
            <a:r>
              <a:rPr lang="hu-HU" dirty="0" smtClean="0"/>
              <a:t>Objektum hozzávetőleges helyét detektálják</a:t>
            </a:r>
          </a:p>
          <a:p>
            <a:pPr lvl="1"/>
            <a:r>
              <a:rPr lang="hu-HU" dirty="0" smtClean="0"/>
              <a:t>Nem </a:t>
            </a:r>
            <a:r>
              <a:rPr lang="hu-HU" dirty="0" smtClean="0"/>
              <a:t>a teljes objektumot keresik, hanem annak csak néhány fontos jellemzőjét</a:t>
            </a:r>
          </a:p>
          <a:p>
            <a:pPr lvl="1"/>
            <a:r>
              <a:rPr lang="hu-HU" dirty="0" smtClean="0"/>
              <a:t>Nem rendelkeznek előzetes információval az </a:t>
            </a:r>
            <a:r>
              <a:rPr lang="hu-HU" dirty="0" smtClean="0"/>
              <a:t>objektumokról</a:t>
            </a:r>
            <a:endParaRPr lang="hu-HU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5180784-81DB-43DE-A381-3DEFCB330900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Arci jellemzők követése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Modell mentes módszerek</a:t>
            </a:r>
          </a:p>
          <a:p>
            <a:pPr lvl="1"/>
            <a:r>
              <a:rPr lang="hu-HU" dirty="0" smtClean="0"/>
              <a:t>Kevésbé </a:t>
            </a:r>
            <a:r>
              <a:rPr lang="hu-HU" dirty="0" smtClean="0"/>
              <a:t>érzékenyek a kezdeti pozícióra</a:t>
            </a:r>
          </a:p>
          <a:p>
            <a:pPr lvl="1"/>
            <a:r>
              <a:rPr lang="hu-HU" dirty="0" smtClean="0"/>
              <a:t>Érzékenyek a zajra, takarásra</a:t>
            </a:r>
          </a:p>
          <a:p>
            <a:pPr lvl="1"/>
            <a:r>
              <a:rPr lang="hu-HU" dirty="0" smtClean="0"/>
              <a:t>Az objektumnak nagy felbontásúnak kell lennie: Elegendő információ a fontos jellemzők detektálásához</a:t>
            </a:r>
            <a:endParaRPr lang="en-US" dirty="0" smtClean="0"/>
          </a:p>
          <a:p>
            <a:r>
              <a:rPr lang="hu-HU" dirty="0" smtClean="0"/>
              <a:t>Modell alapú módszerek</a:t>
            </a:r>
          </a:p>
          <a:p>
            <a:pPr lvl="1"/>
            <a:r>
              <a:rPr lang="hu-HU" dirty="0" smtClean="0"/>
              <a:t>A modellezni kívánt </a:t>
            </a:r>
            <a:r>
              <a:rPr lang="hu-HU" dirty="0" smtClean="0"/>
              <a:t>objektum </a:t>
            </a:r>
            <a:r>
              <a:rPr lang="hu-HU" smtClean="0"/>
              <a:t>(alakzat) </a:t>
            </a:r>
            <a:r>
              <a:rPr lang="hu-HU" dirty="0" smtClean="0"/>
              <a:t>körvonalára </a:t>
            </a:r>
            <a:r>
              <a:rPr lang="hu-HU" dirty="0" smtClean="0"/>
              <a:t>fókuszálnak</a:t>
            </a:r>
          </a:p>
          <a:p>
            <a:pPr lvl="2"/>
            <a:r>
              <a:rPr lang="hu-HU" dirty="0" smtClean="0"/>
              <a:t>Valamint a körvonal melletti megjelenésre</a:t>
            </a:r>
            <a:endParaRPr lang="hu-HU" dirty="0" smtClean="0"/>
          </a:p>
          <a:p>
            <a:pPr lvl="1"/>
            <a:endParaRPr lang="en-US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5180784-81DB-43DE-A381-3DEFCB330900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Arci jellemzők követése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Modell alapú módszerek</a:t>
            </a:r>
          </a:p>
          <a:p>
            <a:pPr lvl="1"/>
            <a:r>
              <a:rPr lang="hu-HU" dirty="0" smtClean="0"/>
              <a:t>Számos példa létezik a szakirodalomban a deformálható objektumok modellezésére</a:t>
            </a:r>
          </a:p>
          <a:p>
            <a:pPr lvl="2"/>
            <a:r>
              <a:rPr lang="hu-HU" dirty="0" smtClean="0"/>
              <a:t>Aktív kontúr modellek (Snake)</a:t>
            </a:r>
          </a:p>
          <a:p>
            <a:pPr lvl="2"/>
            <a:r>
              <a:rPr lang="hu-HU" dirty="0" smtClean="0"/>
              <a:t>Deformálható sablonok</a:t>
            </a:r>
          </a:p>
          <a:p>
            <a:pPr lvl="2"/>
            <a:r>
              <a:rPr lang="hu-HU" dirty="0" smtClean="0"/>
              <a:t>Active Shape Models (</a:t>
            </a:r>
            <a:r>
              <a:rPr lang="hu-HU" i="1" dirty="0" smtClean="0"/>
              <a:t>ASM</a:t>
            </a:r>
            <a:r>
              <a:rPr lang="hu-HU" dirty="0" smtClean="0"/>
              <a:t>)</a:t>
            </a:r>
          </a:p>
          <a:p>
            <a:pPr lvl="2"/>
            <a:r>
              <a:rPr lang="hu-HU" dirty="0" smtClean="0"/>
              <a:t>Active Appearance Models (</a:t>
            </a:r>
            <a:r>
              <a:rPr lang="hu-HU" i="1" dirty="0" smtClean="0"/>
              <a:t>AAM</a:t>
            </a:r>
            <a:r>
              <a:rPr lang="hu-HU" dirty="0" smtClean="0"/>
              <a:t>)</a:t>
            </a:r>
          </a:p>
          <a:p>
            <a:pPr lvl="2"/>
            <a:r>
              <a:rPr lang="hu-HU" dirty="0" smtClean="0"/>
              <a:t>Constrained Local Models (</a:t>
            </a:r>
            <a:r>
              <a:rPr lang="hu-HU" i="1" dirty="0" smtClean="0"/>
              <a:t>CLM</a:t>
            </a:r>
            <a:r>
              <a:rPr lang="hu-HU" dirty="0" smtClean="0"/>
              <a:t>)</a:t>
            </a:r>
          </a:p>
          <a:p>
            <a:pPr lvl="1"/>
            <a:r>
              <a:rPr lang="hu-HU" dirty="0" smtClean="0"/>
              <a:t>Előzetes tudással rendelkeznek a modellezni kívánt objektumról</a:t>
            </a:r>
          </a:p>
          <a:p>
            <a:pPr lvl="1"/>
            <a:r>
              <a:rPr lang="hu-HU" dirty="0" smtClean="0"/>
              <a:t>Probléma: multi-view rendszerre van szükség a forgatás-invarianciához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5180784-81DB-43DE-A381-3DEFCB330900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Active Shape Models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3000" dirty="0" smtClean="0"/>
              <a:t>Paraméteres statisztikai alakbecslő modell</a:t>
            </a:r>
          </a:p>
          <a:p>
            <a:r>
              <a:rPr lang="hu-HU" sz="3000" dirty="0" smtClean="0"/>
              <a:t>Tanító adatbázis: objektum + körvonal</a:t>
            </a:r>
          </a:p>
          <a:p>
            <a:r>
              <a:rPr lang="hu-HU" sz="3000" dirty="0" smtClean="0"/>
              <a:t>Modell készítés: az alakzatra és az alakzat körüli megjelenésre</a:t>
            </a:r>
          </a:p>
          <a:p>
            <a:r>
              <a:rPr lang="hu-HU" sz="3000" dirty="0" smtClean="0"/>
              <a:t>Az alakzatokat közös koordináta-rendszerben kell ábrázolni</a:t>
            </a:r>
          </a:p>
          <a:p>
            <a:pPr lvl="1"/>
            <a:r>
              <a:rPr lang="hu-HU" sz="2400" dirty="0" smtClean="0"/>
              <a:t>Prokrusztész analízis (</a:t>
            </a:r>
            <a:r>
              <a:rPr lang="hu-HU" sz="2400" i="1" dirty="0" smtClean="0"/>
              <a:t>GPA</a:t>
            </a:r>
            <a:r>
              <a:rPr lang="hu-HU" sz="2400" dirty="0" smtClean="0"/>
              <a:t>)</a:t>
            </a:r>
          </a:p>
          <a:p>
            <a:pPr lvl="1"/>
            <a:r>
              <a:rPr lang="hu-HU" sz="2400" dirty="0" smtClean="0"/>
              <a:t>Alakzatok pontfelhőt képeznek a </a:t>
            </a:r>
            <a:r>
              <a:rPr lang="hu-HU" sz="2400" i="1" dirty="0" smtClean="0"/>
              <a:t>2N</a:t>
            </a:r>
            <a:r>
              <a:rPr lang="hu-HU" sz="2400" dirty="0" smtClean="0"/>
              <a:t> dimenziós térben:</a:t>
            </a:r>
          </a:p>
          <a:p>
            <a:pPr lvl="1"/>
            <a:r>
              <a:rPr lang="hu-HU" sz="2400" dirty="0" smtClean="0"/>
              <a:t>Egy valószínűségi sűrűségfüggvény egy-egy mintájának tekinthetők</a:t>
            </a:r>
            <a:endParaRPr lang="en-US" sz="2400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5180784-81DB-43DE-A381-3DEFCB330900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5" name="Objektum 4"/>
          <p:cNvGraphicFramePr>
            <a:graphicFrameLocks noChangeAspect="1"/>
          </p:cNvGraphicFramePr>
          <p:nvPr/>
        </p:nvGraphicFramePr>
        <p:xfrm>
          <a:off x="3204000" y="5688000"/>
          <a:ext cx="2705100" cy="330200"/>
        </p:xfrm>
        <a:graphic>
          <a:graphicData uri="http://schemas.openxmlformats.org/presentationml/2006/ole">
            <p:oleObj spid="_x0000_s2050" name="Equation" r:id="rId3" imgW="2705040" imgH="3301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Active Shape Models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Konfigurációk segítségével szeretnénk új és hasonló alakzatokat generálni</a:t>
            </a:r>
          </a:p>
          <a:p>
            <a:r>
              <a:rPr lang="hu-HU" dirty="0" smtClean="0"/>
              <a:t>Dimenziószám csökkentés: </a:t>
            </a:r>
            <a:r>
              <a:rPr lang="hu-HU" i="1" dirty="0" smtClean="0"/>
              <a:t>PCA</a:t>
            </a:r>
          </a:p>
          <a:p>
            <a:pPr lvl="1"/>
            <a:r>
              <a:rPr lang="hu-HU" dirty="0" smtClean="0"/>
              <a:t>Kovariancia mátrix:</a:t>
            </a:r>
          </a:p>
          <a:p>
            <a:pPr lvl="1"/>
            <a:r>
              <a:rPr lang="hu-HU" i="1" dirty="0" smtClean="0"/>
              <a:t>S</a:t>
            </a:r>
            <a:r>
              <a:rPr lang="hu-HU" dirty="0" smtClean="0"/>
              <a:t> legnagyobb sajátértékeihez (</a:t>
            </a:r>
            <a:r>
              <a:rPr lang="el-GR" i="1" dirty="0" smtClean="0"/>
              <a:t>λ</a:t>
            </a:r>
            <a:r>
              <a:rPr lang="hu-HU" i="1" baseline="-25000" dirty="0" smtClean="0"/>
              <a:t>i</a:t>
            </a:r>
            <a:r>
              <a:rPr lang="hu-HU" dirty="0" smtClean="0"/>
              <a:t>) tartozó sajátvektorai (</a:t>
            </a:r>
            <a:r>
              <a:rPr lang="el-GR" i="1" dirty="0" smtClean="0"/>
              <a:t>φ</a:t>
            </a:r>
            <a:r>
              <a:rPr lang="hu-HU" i="1" baseline="-25000" dirty="0" smtClean="0"/>
              <a:t>i</a:t>
            </a:r>
            <a:r>
              <a:rPr lang="hu-HU" dirty="0" smtClean="0"/>
              <a:t>):</a:t>
            </a:r>
          </a:p>
          <a:p>
            <a:pPr lvl="1"/>
            <a:r>
              <a:rPr lang="hu-HU" dirty="0" smtClean="0"/>
              <a:t>Alakzatok közelítése: </a:t>
            </a:r>
            <a:r>
              <a:rPr lang="hu-HU" i="1" dirty="0" smtClean="0"/>
              <a:t>b</a:t>
            </a:r>
            <a:r>
              <a:rPr lang="hu-HU" dirty="0" smtClean="0"/>
              <a:t> vektor variálásával újabb x alakzatokat kapunk</a:t>
            </a:r>
          </a:p>
          <a:p>
            <a:pPr lvl="1"/>
            <a:endParaRPr lang="hu-HU" dirty="0" smtClean="0"/>
          </a:p>
          <a:p>
            <a:r>
              <a:rPr lang="hu-HU" dirty="0" smtClean="0"/>
              <a:t>Modell illesztése: költség függvény minimalizálása</a:t>
            </a:r>
            <a:endParaRPr lang="en-US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5180784-81DB-43DE-A381-3DEFCB330900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0" y="190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kumimoji="0" lang="hu-H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hu-H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180975" y="942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Objektum 11"/>
          <p:cNvGraphicFramePr>
            <a:graphicFrameLocks noChangeAspect="1"/>
          </p:cNvGraphicFramePr>
          <p:nvPr/>
        </p:nvGraphicFramePr>
        <p:xfrm>
          <a:off x="5580000" y="2800350"/>
          <a:ext cx="2514600" cy="609600"/>
        </p:xfrm>
        <a:graphic>
          <a:graphicData uri="http://schemas.openxmlformats.org/presentationml/2006/ole">
            <p:oleObj spid="_x0000_s1027" name="Equation" r:id="rId3" imgW="2514600" imgH="609480" progId="Equation.3">
              <p:embed/>
            </p:oleObj>
          </a:graphicData>
        </a:graphic>
      </p:graphicFrame>
      <p:graphicFrame>
        <p:nvGraphicFramePr>
          <p:cNvPr id="13" name="Objektum 12"/>
          <p:cNvGraphicFramePr>
            <a:graphicFrameLocks noChangeAspect="1"/>
          </p:cNvGraphicFramePr>
          <p:nvPr/>
        </p:nvGraphicFramePr>
        <p:xfrm>
          <a:off x="2133600" y="5334000"/>
          <a:ext cx="3213100" cy="342900"/>
        </p:xfrm>
        <a:graphic>
          <a:graphicData uri="http://schemas.openxmlformats.org/presentationml/2006/ole">
            <p:oleObj spid="_x0000_s1028" name="Equation" r:id="rId4" imgW="3213000" imgH="342720" progId="Equation.3">
              <p:embed/>
            </p:oleObj>
          </a:graphicData>
        </a:graphic>
      </p:graphicFrame>
      <p:graphicFrame>
        <p:nvGraphicFramePr>
          <p:cNvPr id="14" name="Objektum 13"/>
          <p:cNvGraphicFramePr>
            <a:graphicFrameLocks noChangeAspect="1"/>
          </p:cNvGraphicFramePr>
          <p:nvPr/>
        </p:nvGraphicFramePr>
        <p:xfrm>
          <a:off x="5580000" y="3962400"/>
          <a:ext cx="1244600" cy="292100"/>
        </p:xfrm>
        <a:graphic>
          <a:graphicData uri="http://schemas.openxmlformats.org/presentationml/2006/ole">
            <p:oleObj spid="_x0000_s1029" name="Equation" r:id="rId5" imgW="1244520" imgH="2919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Active Shape Models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Modell illesztése</a:t>
            </a:r>
          </a:p>
          <a:p>
            <a:pPr lvl="1"/>
            <a:r>
              <a:rPr lang="hu-HU" dirty="0" smtClean="0"/>
              <a:t>Szükségünk van a tanító halmazban lévő alakzatok körüli pixelmintákra, az alakzat határán merőleges irányban</a:t>
            </a:r>
          </a:p>
          <a:p>
            <a:pPr lvl="1"/>
            <a:r>
              <a:rPr lang="hu-HU" dirty="0" smtClean="0"/>
              <a:t>Abszolút pixelértékek helyett azok centrális differenciája</a:t>
            </a:r>
          </a:p>
          <a:p>
            <a:pPr lvl="2"/>
            <a:r>
              <a:rPr lang="hu-HU" dirty="0" smtClean="0"/>
              <a:t>Differenciák normalizálása, minták átlaga és kovarianciája</a:t>
            </a:r>
          </a:p>
          <a:p>
            <a:pPr lvl="1"/>
            <a:r>
              <a:rPr lang="hu-HU" dirty="0" smtClean="0"/>
              <a:t>Mahalanobis-távolság: egy új mintának a modellhez való illeszkedésének mértéke</a:t>
            </a:r>
          </a:p>
          <a:p>
            <a:pPr lvl="2"/>
            <a:r>
              <a:rPr lang="hu-HU" dirty="0" smtClean="0"/>
              <a:t>Korreláció vizsgálata a pont környezetében lévő pixelek intenzitás-profiljára</a:t>
            </a:r>
            <a:endParaRPr lang="en-US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5180784-81DB-43DE-A381-3DEFCB330900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Active Appearance Models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i="1" dirty="0" smtClean="0"/>
              <a:t>ASM</a:t>
            </a:r>
            <a:r>
              <a:rPr lang="hu-HU" dirty="0" smtClean="0"/>
              <a:t> hátrányai</a:t>
            </a:r>
          </a:p>
          <a:p>
            <a:pPr lvl="1"/>
            <a:r>
              <a:rPr lang="hu-HU" dirty="0" smtClean="0"/>
              <a:t>Nem robosztus a tanítóhalmazban nem szereplő objektumokra</a:t>
            </a:r>
          </a:p>
          <a:p>
            <a:pPr lvl="1"/>
            <a:r>
              <a:rPr lang="hu-HU" dirty="0" smtClean="0"/>
              <a:t>Lokális optimalizáció miatt nincs garancia a helyes konvergenciára</a:t>
            </a:r>
          </a:p>
          <a:p>
            <a:pPr lvl="1"/>
            <a:r>
              <a:rPr lang="hu-HU" dirty="0" smtClean="0"/>
              <a:t>Nem használja fel az összes szürkeskálás információt az alakzatról</a:t>
            </a:r>
          </a:p>
          <a:p>
            <a:r>
              <a:rPr lang="hu-HU" i="1" dirty="0" smtClean="0"/>
              <a:t>AAM</a:t>
            </a:r>
            <a:r>
              <a:rPr lang="hu-HU" dirty="0" smtClean="0"/>
              <a:t>: nagyban hasonlít az </a:t>
            </a:r>
            <a:r>
              <a:rPr lang="hu-HU" i="1" dirty="0" smtClean="0"/>
              <a:t>ASM</a:t>
            </a:r>
            <a:r>
              <a:rPr lang="hu-HU" dirty="0" smtClean="0"/>
              <a:t>-re</a:t>
            </a:r>
          </a:p>
          <a:p>
            <a:pPr lvl="1"/>
            <a:r>
              <a:rPr lang="hu-HU" dirty="0" smtClean="0"/>
              <a:t>Alakzat modell (lásd </a:t>
            </a:r>
            <a:r>
              <a:rPr lang="hu-HU" i="1" dirty="0" smtClean="0"/>
              <a:t>ASM</a:t>
            </a:r>
            <a:r>
              <a:rPr lang="hu-HU" dirty="0" smtClean="0"/>
              <a:t>)</a:t>
            </a:r>
          </a:p>
          <a:p>
            <a:pPr lvl="1"/>
            <a:r>
              <a:rPr lang="hu-HU" dirty="0" smtClean="0"/>
              <a:t>Textúra modell: határpontok között megjelenő mintázat</a:t>
            </a:r>
            <a:endParaRPr lang="en-US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5180784-81DB-43DE-A381-3DEFCB330900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Bevezetés">
  <a:themeElements>
    <a:clrScheme name="2_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Alapértelmezett terv">
      <a:majorFont>
        <a:latin typeface="Arial"/>
        <a:ea typeface=""/>
        <a:cs typeface="Arial"/>
      </a:majorFont>
      <a:minorFont>
        <a:latin typeface="Trebuchet MS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Szegmentálás">
  <a:themeElements>
    <a:clrScheme name="2_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Alapértelmezett terv">
      <a:majorFont>
        <a:latin typeface="Arial"/>
        <a:ea typeface=""/>
        <a:cs typeface="Arial"/>
      </a:majorFont>
      <a:minorFont>
        <a:latin typeface="Trebuchet MS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Színérzékelés">
  <a:themeElements>
    <a:clrScheme name="2_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Alapértelmezett terv">
      <a:majorFont>
        <a:latin typeface="Arial"/>
        <a:ea typeface=""/>
        <a:cs typeface="Arial"/>
      </a:majorFont>
      <a:minorFont>
        <a:latin typeface="Trebuchet MS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Pozíció">
  <a:themeElements>
    <a:clrScheme name="2_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Alapértelmezett terv">
      <a:majorFont>
        <a:latin typeface="Arial"/>
        <a:ea typeface=""/>
        <a:cs typeface="Arial"/>
      </a:majorFont>
      <a:minorFont>
        <a:latin typeface="Trebuchet MS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5_Gesztus">
  <a:themeElements>
    <a:clrScheme name="2_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Alapértelmezett terv">
      <a:majorFont>
        <a:latin typeface="Arial"/>
        <a:ea typeface=""/>
        <a:cs typeface="Arial"/>
      </a:majorFont>
      <a:minorFont>
        <a:latin typeface="Trebuchet MS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6_Jövő">
  <a:themeElements>
    <a:clrScheme name="2_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Alapértelmezett terv">
      <a:majorFont>
        <a:latin typeface="Arial"/>
        <a:ea typeface=""/>
        <a:cs typeface="Arial"/>
      </a:majorFont>
      <a:minorFont>
        <a:latin typeface="Trebuchet MS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Címoldala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1126</Words>
  <Application>Microsoft Office PowerPoint</Application>
  <PresentationFormat>Diavetítés a képernyőre (4:3 oldalarány)</PresentationFormat>
  <Paragraphs>214</Paragraphs>
  <Slides>27</Slides>
  <Notes>2</Notes>
  <HiddenSlides>0</HiddenSlides>
  <MMClips>2</MMClips>
  <ScaleCrop>false</ScaleCrop>
  <HeadingPairs>
    <vt:vector size="6" baseType="variant">
      <vt:variant>
        <vt:lpstr>Téma</vt:lpstr>
      </vt:variant>
      <vt:variant>
        <vt:i4>7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27</vt:i4>
      </vt:variant>
    </vt:vector>
  </HeadingPairs>
  <TitlesOfParts>
    <vt:vector size="35" baseType="lpstr">
      <vt:lpstr>1_Bevezetés</vt:lpstr>
      <vt:lpstr>2_Szegmentálás</vt:lpstr>
      <vt:lpstr>3_Színérzékelés</vt:lpstr>
      <vt:lpstr>4_Pozíció</vt:lpstr>
      <vt:lpstr>5_Gesztus</vt:lpstr>
      <vt:lpstr>6_Jövő</vt:lpstr>
      <vt:lpstr>Címoldalak</vt:lpstr>
      <vt:lpstr>Equation</vt:lpstr>
      <vt:lpstr>Arci jellemzők kinyerése és vizsgálata ember-gép interakciókban</vt:lpstr>
      <vt:lpstr>Bevezetés</vt:lpstr>
      <vt:lpstr>Arci jellemzők követése</vt:lpstr>
      <vt:lpstr>Arci jellemzők követése</vt:lpstr>
      <vt:lpstr>Arci jellemzők követése</vt:lpstr>
      <vt:lpstr>Active Shape Models</vt:lpstr>
      <vt:lpstr>Active Shape Models</vt:lpstr>
      <vt:lpstr>Active Shape Models</vt:lpstr>
      <vt:lpstr>Active Appearance Models</vt:lpstr>
      <vt:lpstr>Active Appearance Models</vt:lpstr>
      <vt:lpstr>Arci jellemzők követése</vt:lpstr>
      <vt:lpstr>Színérzékelés</vt:lpstr>
      <vt:lpstr>Színérzékelés</vt:lpstr>
      <vt:lpstr>Színérzékelés</vt:lpstr>
      <vt:lpstr>Fejpozíció és orientáció</vt:lpstr>
      <vt:lpstr>Fejpozíció és orientáció</vt:lpstr>
      <vt:lpstr>Gesztusfelismerés</vt:lpstr>
      <vt:lpstr>Gesztusfelismerés</vt:lpstr>
      <vt:lpstr>Fejmozgás meghatározása</vt:lpstr>
      <vt:lpstr>Fejmozgás iránya</vt:lpstr>
      <vt:lpstr>Gesztusfelismerés</vt:lpstr>
      <vt:lpstr>Gesztusadatbázis</vt:lpstr>
      <vt:lpstr>Dinamikus idővetemítés</vt:lpstr>
      <vt:lpstr>Eredmények</vt:lpstr>
      <vt:lpstr>Demó videó</vt:lpstr>
      <vt:lpstr>Jövőbeli tervek</vt:lpstr>
      <vt:lpstr>Köszönöm a megtisztelő figyelmet!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2013-01-26T11:07:32Z</dcterms:created>
  <dcterms:modified xsi:type="dcterms:W3CDTF">2013-03-31T17:37:34Z</dcterms:modified>
</cp:coreProperties>
</file>